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Inter"/>
      <p:regular r:id="rId16"/>
      <p:bold r:id="rId17"/>
      <p:italic r:id="rId18"/>
      <p:boldItalic r:id="rId19"/>
    </p:embeddedFont>
    <p:embeddedFont>
      <p:font typeface="Petrona"/>
      <p:bold r:id="rId20"/>
      <p:boldItalic r:id="rId21"/>
    </p:embeddedFont>
    <p:embeddedFont>
      <p:font typeface="Inter Medium"/>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jlOJj7YGUsTGw/huMx5xaz9tRe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etrona-bold.fntdata"/><Relationship Id="rId22" Type="http://schemas.openxmlformats.org/officeDocument/2006/relationships/font" Target="fonts/InterMedium-regular.fntdata"/><Relationship Id="rId21" Type="http://schemas.openxmlformats.org/officeDocument/2006/relationships/font" Target="fonts/Petrona-boldItalic.fntdata"/><Relationship Id="rId24" Type="http://schemas.openxmlformats.org/officeDocument/2006/relationships/font" Target="fonts/InterMedium-italic.fntdata"/><Relationship Id="rId23" Type="http://schemas.openxmlformats.org/officeDocument/2006/relationships/font" Target="fonts/Inter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Inter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Inter-bold.fntdata"/><Relationship Id="rId16" Type="http://schemas.openxmlformats.org/officeDocument/2006/relationships/font" Target="fonts/Inter-regular.fntdata"/><Relationship Id="rId19" Type="http://schemas.openxmlformats.org/officeDocument/2006/relationships/font" Target="fonts/Inter-boldItalic.fntdata"/><Relationship Id="rId18" Type="http://schemas.openxmlformats.org/officeDocument/2006/relationships/font" Target="fonts/Inter-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4756348d3_9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4756348d3_9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34756348d3_9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21"/>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1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1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2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5.png"/><Relationship Id="rId9"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p:nvPr/>
        </p:nvSpPr>
        <p:spPr>
          <a:xfrm>
            <a:off x="793774" y="177625"/>
            <a:ext cx="12898500" cy="14886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OrangeHRM Functional Testing Project</a:t>
            </a:r>
            <a:endParaRPr b="0" i="0" sz="4650" u="none" cap="none" strike="noStrike"/>
          </a:p>
        </p:txBody>
      </p:sp>
      <p:sp>
        <p:nvSpPr>
          <p:cNvPr id="57" name="Google Shape;57;p1"/>
          <p:cNvSpPr/>
          <p:nvPr/>
        </p:nvSpPr>
        <p:spPr>
          <a:xfrm>
            <a:off x="581090" y="1225880"/>
            <a:ext cx="7556400" cy="2177400"/>
          </a:xfrm>
          <a:prstGeom prst="rect">
            <a:avLst/>
          </a:prstGeom>
          <a:noFill/>
          <a:ln>
            <a:noFill/>
          </a:ln>
        </p:spPr>
        <p:txBody>
          <a:bodyPr anchorCtr="0" anchor="t" bIns="0" lIns="0" spcFirstLastPara="1" rIns="0" wrap="square" tIns="0">
            <a:noAutofit/>
          </a:bodyPr>
          <a:lstStyle/>
          <a:p>
            <a:pPr indent="-384175" lvl="0" marL="457200" marR="0" rtl="0" algn="l">
              <a:lnSpc>
                <a:spcPct val="162857"/>
              </a:lnSpc>
              <a:spcBef>
                <a:spcPts val="0"/>
              </a:spcBef>
              <a:spcAft>
                <a:spcPts val="0"/>
              </a:spcAft>
              <a:buClr>
                <a:srgbClr val="272525"/>
              </a:buClr>
              <a:buSzPts val="2450"/>
              <a:buFont typeface="Inter"/>
              <a:buChar char="❖"/>
            </a:pPr>
            <a:r>
              <a:rPr b="0" i="0" lang="en-US" sz="2450" u="none" cap="none" strike="noStrike">
                <a:solidFill>
                  <a:srgbClr val="272525"/>
                </a:solidFill>
                <a:latin typeface="Inter"/>
                <a:ea typeface="Inter"/>
                <a:cs typeface="Inter"/>
                <a:sym typeface="Inter"/>
              </a:rPr>
              <a:t>This presentation outlines our team's functional testing project for OrangeHRM. </a:t>
            </a:r>
            <a:endParaRPr b="0" i="0" sz="2450" u="none" cap="none" strike="noStrike">
              <a:solidFill>
                <a:srgbClr val="272525"/>
              </a:solidFill>
              <a:latin typeface="Inter"/>
              <a:ea typeface="Inter"/>
              <a:cs typeface="Inter"/>
              <a:sym typeface="Inter"/>
            </a:endParaRPr>
          </a:p>
          <a:p>
            <a:pPr indent="-384175" lvl="0" marL="457200" marR="0" rtl="0" algn="l">
              <a:lnSpc>
                <a:spcPct val="162857"/>
              </a:lnSpc>
              <a:spcBef>
                <a:spcPts val="0"/>
              </a:spcBef>
              <a:spcAft>
                <a:spcPts val="0"/>
              </a:spcAft>
              <a:buClr>
                <a:srgbClr val="272525"/>
              </a:buClr>
              <a:buSzPts val="2450"/>
              <a:buFont typeface="Inter"/>
              <a:buChar char="❖"/>
            </a:pPr>
            <a:r>
              <a:rPr b="0" i="0" lang="en-US" sz="2450" u="none" cap="none" strike="noStrike">
                <a:solidFill>
                  <a:srgbClr val="272525"/>
                </a:solidFill>
                <a:latin typeface="Inter"/>
                <a:ea typeface="Inter"/>
                <a:cs typeface="Inter"/>
                <a:sym typeface="Inter"/>
              </a:rPr>
              <a:t>We tested the Admin and ESS modules, ensuring they meet business requirements. </a:t>
            </a:r>
            <a:endParaRPr b="0" i="0" sz="2450" u="none" cap="none" strike="noStrike">
              <a:solidFill>
                <a:srgbClr val="272525"/>
              </a:solidFill>
              <a:latin typeface="Inter"/>
              <a:ea typeface="Inter"/>
              <a:cs typeface="Inter"/>
              <a:sym typeface="Inter"/>
            </a:endParaRPr>
          </a:p>
          <a:p>
            <a:pPr indent="-384175" lvl="0" marL="457200" marR="0" rtl="0" algn="l">
              <a:lnSpc>
                <a:spcPct val="162857"/>
              </a:lnSpc>
              <a:spcBef>
                <a:spcPts val="0"/>
              </a:spcBef>
              <a:spcAft>
                <a:spcPts val="0"/>
              </a:spcAft>
              <a:buClr>
                <a:srgbClr val="272525"/>
              </a:buClr>
              <a:buSzPts val="2450"/>
              <a:buFont typeface="Inter"/>
              <a:buChar char="❖"/>
            </a:pPr>
            <a:r>
              <a:rPr b="0" i="0" lang="en-US" sz="2450" u="none" cap="none" strike="noStrike">
                <a:solidFill>
                  <a:srgbClr val="272525"/>
                </a:solidFill>
                <a:latin typeface="Inter"/>
                <a:ea typeface="Inter"/>
                <a:cs typeface="Inter"/>
                <a:sym typeface="Inter"/>
              </a:rPr>
              <a:t>This involved STLC phases, test planning, RTM, test case design, execution, bug reporting, and a test summary report. </a:t>
            </a:r>
            <a:endParaRPr b="0" i="0" sz="2450" u="none" cap="none" strike="noStrike">
              <a:solidFill>
                <a:srgbClr val="272525"/>
              </a:solidFill>
              <a:latin typeface="Inter"/>
              <a:ea typeface="Inter"/>
              <a:cs typeface="Inter"/>
              <a:sym typeface="Inter"/>
            </a:endParaRPr>
          </a:p>
          <a:p>
            <a:pPr indent="-384175" lvl="0" marL="457200" marR="0" rtl="0" algn="l">
              <a:lnSpc>
                <a:spcPct val="162857"/>
              </a:lnSpc>
              <a:spcBef>
                <a:spcPts val="0"/>
              </a:spcBef>
              <a:spcAft>
                <a:spcPts val="0"/>
              </a:spcAft>
              <a:buClr>
                <a:srgbClr val="272525"/>
              </a:buClr>
              <a:buSzPts val="2450"/>
              <a:buFont typeface="Inter"/>
              <a:buChar char="❖"/>
            </a:pPr>
            <a:r>
              <a:rPr b="0" i="0" lang="en-US" sz="2450" u="none" cap="none" strike="noStrike">
                <a:solidFill>
                  <a:srgbClr val="272525"/>
                </a:solidFill>
                <a:latin typeface="Inter"/>
                <a:ea typeface="Inter"/>
                <a:cs typeface="Inter"/>
                <a:sym typeface="Inter"/>
              </a:rPr>
              <a:t>Our team of three effectively managed the project using Trello.</a:t>
            </a:r>
            <a:endParaRPr b="0" i="0" sz="2450" u="none" cap="none" strike="noStrike"/>
          </a:p>
        </p:txBody>
      </p:sp>
      <p:sp>
        <p:nvSpPr>
          <p:cNvPr id="58" name="Google Shape;58;p1"/>
          <p:cNvSpPr/>
          <p:nvPr/>
        </p:nvSpPr>
        <p:spPr>
          <a:xfrm>
            <a:off x="10312203" y="1945291"/>
            <a:ext cx="363000" cy="363000"/>
          </a:xfrm>
          <a:prstGeom prst="roundRect">
            <a:avLst>
              <a:gd fmla="val 25194296" name="adj"/>
            </a:avLst>
          </a:prstGeom>
          <a:solidFill>
            <a:srgbClr val="28155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
          <p:cNvSpPr/>
          <p:nvPr/>
        </p:nvSpPr>
        <p:spPr>
          <a:xfrm>
            <a:off x="10427348" y="2077864"/>
            <a:ext cx="1326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750"/>
              <a:buFont typeface="Inter Medium"/>
              <a:buNone/>
            </a:pPr>
            <a:r>
              <a:rPr b="0" i="0" lang="en-US" sz="750" u="none" cap="none" strike="noStrike">
                <a:solidFill>
                  <a:srgbClr val="FFFFFF"/>
                </a:solidFill>
                <a:latin typeface="Inter Medium"/>
                <a:ea typeface="Inter Medium"/>
                <a:cs typeface="Inter Medium"/>
                <a:sym typeface="Inter Medium"/>
              </a:rPr>
              <a:t>NE</a:t>
            </a:r>
            <a:endParaRPr b="0" i="0" sz="750" u="none" cap="none" strike="noStrike"/>
          </a:p>
        </p:txBody>
      </p:sp>
      <p:sp>
        <p:nvSpPr>
          <p:cNvPr id="60" name="Google Shape;60;p1"/>
          <p:cNvSpPr/>
          <p:nvPr/>
        </p:nvSpPr>
        <p:spPr>
          <a:xfrm>
            <a:off x="10788465" y="1928321"/>
            <a:ext cx="2383500" cy="396900"/>
          </a:xfrm>
          <a:prstGeom prst="rect">
            <a:avLst/>
          </a:prstGeom>
          <a:noFill/>
          <a:ln>
            <a:noFill/>
          </a:ln>
        </p:spPr>
        <p:txBody>
          <a:bodyPr anchorCtr="0" anchor="t" bIns="0" lIns="0" spcFirstLastPara="1" rIns="0" wrap="square" tIns="0">
            <a:noAutofit/>
          </a:bodyPr>
          <a:lstStyle/>
          <a:p>
            <a:pPr indent="0" lvl="0" marL="0" marR="0" rtl="0" algn="l">
              <a:lnSpc>
                <a:spcPct val="140909"/>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by</a:t>
            </a:r>
            <a:r>
              <a:rPr b="1" i="0" lang="en-US" sz="2200" u="none" cap="none" strike="noStrike">
                <a:solidFill>
                  <a:srgbClr val="272525"/>
                </a:solidFill>
                <a:latin typeface="Inter"/>
                <a:ea typeface="Inter"/>
                <a:cs typeface="Inter"/>
                <a:sym typeface="Inter"/>
              </a:rPr>
              <a:t> Nisreen Elaian</a:t>
            </a:r>
            <a:endParaRPr b="0" i="0" sz="2200" u="none" cap="none" strike="noStrike"/>
          </a:p>
        </p:txBody>
      </p:sp>
      <p:sp>
        <p:nvSpPr>
          <p:cNvPr id="61" name="Google Shape;61;p1"/>
          <p:cNvSpPr txBox="1"/>
          <p:nvPr/>
        </p:nvSpPr>
        <p:spPr>
          <a:xfrm>
            <a:off x="10675200" y="23251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Yazan Al_Omari</a:t>
            </a:r>
            <a:endParaRPr b="1" sz="2200"/>
          </a:p>
        </p:txBody>
      </p:sp>
      <p:sp>
        <p:nvSpPr>
          <p:cNvPr id="62" name="Google Shape;62;p1"/>
          <p:cNvSpPr/>
          <p:nvPr/>
        </p:nvSpPr>
        <p:spPr>
          <a:xfrm>
            <a:off x="10349328" y="2405241"/>
            <a:ext cx="363000" cy="363000"/>
          </a:xfrm>
          <a:prstGeom prst="roundRect">
            <a:avLst>
              <a:gd fmla="val 25194296" name="adj"/>
            </a:avLst>
          </a:prstGeom>
          <a:solidFill>
            <a:srgbClr val="6AA84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
          <p:cNvSpPr/>
          <p:nvPr/>
        </p:nvSpPr>
        <p:spPr>
          <a:xfrm>
            <a:off x="10464473" y="2537814"/>
            <a:ext cx="1326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750"/>
              <a:buFont typeface="Inter Medium"/>
              <a:buNone/>
            </a:pPr>
            <a:r>
              <a:rPr lang="en-US" sz="750">
                <a:solidFill>
                  <a:srgbClr val="FFFFFF"/>
                </a:solidFill>
                <a:latin typeface="Inter Medium"/>
                <a:ea typeface="Inter Medium"/>
                <a:cs typeface="Inter Medium"/>
                <a:sym typeface="Inter Medium"/>
              </a:rPr>
              <a:t>YA</a:t>
            </a:r>
            <a:endParaRPr b="0" i="0" sz="750" u="none" cap="none" strike="noStrike"/>
          </a:p>
        </p:txBody>
      </p:sp>
      <p:sp>
        <p:nvSpPr>
          <p:cNvPr id="64" name="Google Shape;64;p1"/>
          <p:cNvSpPr txBox="1"/>
          <p:nvPr/>
        </p:nvSpPr>
        <p:spPr>
          <a:xfrm>
            <a:off x="10788475" y="2848350"/>
            <a:ext cx="23835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Dina Abuqare </a:t>
            </a:r>
            <a:endParaRPr b="1" sz="2200"/>
          </a:p>
        </p:txBody>
      </p:sp>
      <p:pic>
        <p:nvPicPr>
          <p:cNvPr id="65" name="Google Shape;65;p1"/>
          <p:cNvPicPr preferRelativeResize="0"/>
          <p:nvPr/>
        </p:nvPicPr>
        <p:blipFill>
          <a:blip r:embed="rId3">
            <a:alphaModFix/>
          </a:blip>
          <a:stretch>
            <a:fillRect/>
          </a:stretch>
        </p:blipFill>
        <p:spPr>
          <a:xfrm>
            <a:off x="10378425" y="2865200"/>
            <a:ext cx="304800" cy="304800"/>
          </a:xfrm>
          <a:prstGeom prst="rect">
            <a:avLst/>
          </a:prstGeom>
          <a:noFill/>
          <a:ln>
            <a:noFill/>
          </a:ln>
        </p:spPr>
      </p:pic>
      <p:pic>
        <p:nvPicPr>
          <p:cNvPr id="66" name="Google Shape;66;p1"/>
          <p:cNvPicPr preferRelativeResize="0"/>
          <p:nvPr/>
        </p:nvPicPr>
        <p:blipFill>
          <a:blip r:embed="rId4">
            <a:alphaModFix/>
          </a:blip>
          <a:stretch>
            <a:fillRect/>
          </a:stretch>
        </p:blipFill>
        <p:spPr>
          <a:xfrm>
            <a:off x="8137501" y="4588250"/>
            <a:ext cx="6492899" cy="3513025"/>
          </a:xfrm>
          <a:prstGeom prst="rect">
            <a:avLst/>
          </a:prstGeom>
          <a:noFill/>
          <a:ln>
            <a:noFill/>
          </a:ln>
        </p:spPr>
      </p:pic>
      <p:sp>
        <p:nvSpPr>
          <p:cNvPr id="67" name="Google Shape;67;p1"/>
          <p:cNvSpPr txBox="1"/>
          <p:nvPr/>
        </p:nvSpPr>
        <p:spPr>
          <a:xfrm>
            <a:off x="10287000" y="1225875"/>
            <a:ext cx="35355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t>Group Members :</a:t>
            </a:r>
            <a:endParaRPr b="1"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preencoded.png" id="196" name="Google Shape;196;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97" name="Google Shape;197;p9"/>
          <p:cNvSpPr/>
          <p:nvPr/>
        </p:nvSpPr>
        <p:spPr>
          <a:xfrm>
            <a:off x="852915" y="470422"/>
            <a:ext cx="6905100" cy="744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highlight>
                  <a:srgbClr val="EA9999"/>
                </a:highlight>
                <a:latin typeface="Petrona"/>
                <a:ea typeface="Petrona"/>
                <a:cs typeface="Petrona"/>
                <a:sym typeface="Petrona"/>
              </a:rPr>
              <a:t>Challenges and Solutions</a:t>
            </a:r>
            <a:endParaRPr b="0" i="0" sz="4650" u="none" cap="none" strike="noStrike">
              <a:highlight>
                <a:srgbClr val="EA9999"/>
              </a:highlight>
            </a:endParaRPr>
          </a:p>
        </p:txBody>
      </p:sp>
      <p:sp>
        <p:nvSpPr>
          <p:cNvPr id="198" name="Google Shape;198;p9"/>
          <p:cNvSpPr/>
          <p:nvPr/>
        </p:nvSpPr>
        <p:spPr>
          <a:xfrm>
            <a:off x="640065" y="1602143"/>
            <a:ext cx="7556400" cy="1814400"/>
          </a:xfrm>
          <a:prstGeom prst="rect">
            <a:avLst/>
          </a:prstGeom>
          <a:noFill/>
          <a:ln>
            <a:noFill/>
          </a:ln>
        </p:spPr>
        <p:txBody>
          <a:bodyPr anchorCtr="0" anchor="t" bIns="0" lIns="0" spcFirstLastPara="1" rIns="0" wrap="square" tIns="0">
            <a:noAutofit/>
          </a:bodyPr>
          <a:lstStyle/>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One of the main challenges we faced was a lack of experience, which we overcame by conducting frequent reviews with our instructors and doing thorough research. </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Another challenge was managing our time effectively. To address this, we held regular team meetings and used </a:t>
            </a:r>
            <a:r>
              <a:rPr b="1" lang="en-US" sz="1900">
                <a:solidFill>
                  <a:schemeClr val="dk1"/>
                </a:solidFill>
              </a:rPr>
              <a:t>Trello</a:t>
            </a:r>
            <a:r>
              <a:rPr lang="en-US" sz="1900">
                <a:solidFill>
                  <a:schemeClr val="dk1"/>
                </a:solidFill>
              </a:rPr>
              <a:t> to stay organized and track our progress. These solutions helped us stay on track and successfully complete our project.</a:t>
            </a:r>
            <a:endParaRPr sz="19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62857"/>
              </a:lnSpc>
              <a:spcBef>
                <a:spcPts val="1200"/>
              </a:spcBef>
              <a:spcAft>
                <a:spcPts val="0"/>
              </a:spcAft>
              <a:buClr>
                <a:srgbClr val="272525"/>
              </a:buClr>
              <a:buSzPts val="1750"/>
              <a:buFont typeface="Inter"/>
              <a:buNone/>
            </a:pPr>
            <a:r>
              <a:t/>
            </a:r>
            <a:endParaRPr sz="1750">
              <a:solidFill>
                <a:srgbClr val="272525"/>
              </a:solidFill>
              <a:latin typeface="Inter"/>
              <a:ea typeface="Inter"/>
              <a:cs typeface="Inter"/>
              <a:sym typeface="Inter"/>
            </a:endParaRPr>
          </a:p>
        </p:txBody>
      </p:sp>
      <p:sp>
        <p:nvSpPr>
          <p:cNvPr id="199" name="Google Shape;199;p9"/>
          <p:cNvSpPr/>
          <p:nvPr/>
        </p:nvSpPr>
        <p:spPr>
          <a:xfrm>
            <a:off x="793790" y="4345781"/>
            <a:ext cx="7556400" cy="2691900"/>
          </a:xfrm>
          <a:prstGeom prst="roundRect">
            <a:avLst>
              <a:gd fmla="val 3539"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801410" y="4353401"/>
            <a:ext cx="75411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1028224" y="4535298"/>
            <a:ext cx="33132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highlight>
                  <a:schemeClr val="lt1"/>
                </a:highlight>
                <a:latin typeface="Inter"/>
                <a:ea typeface="Inter"/>
                <a:cs typeface="Inter"/>
                <a:sym typeface="Inter"/>
              </a:rPr>
              <a:t>Challenge</a:t>
            </a:r>
            <a:endParaRPr b="0" i="0" sz="1750" u="none" cap="none" strike="noStrike">
              <a:highlight>
                <a:schemeClr val="lt1"/>
              </a:highlight>
            </a:endParaRPr>
          </a:p>
        </p:txBody>
      </p:sp>
      <p:sp>
        <p:nvSpPr>
          <p:cNvPr id="202" name="Google Shape;202;p9"/>
          <p:cNvSpPr/>
          <p:nvPr/>
        </p:nvSpPr>
        <p:spPr>
          <a:xfrm>
            <a:off x="4802624" y="4497110"/>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highlight>
                  <a:schemeClr val="lt1"/>
                </a:highlight>
                <a:latin typeface="Inter"/>
                <a:ea typeface="Inter"/>
                <a:cs typeface="Inter"/>
                <a:sym typeface="Inter"/>
              </a:rPr>
              <a:t>Solution</a:t>
            </a:r>
            <a:endParaRPr b="0" i="0" sz="1750" u="none" cap="none" strike="noStrike">
              <a:highlight>
                <a:schemeClr val="lt1"/>
              </a:highlight>
            </a:endParaRPr>
          </a:p>
        </p:txBody>
      </p:sp>
      <p:sp>
        <p:nvSpPr>
          <p:cNvPr id="203" name="Google Shape;203;p9"/>
          <p:cNvSpPr/>
          <p:nvPr/>
        </p:nvSpPr>
        <p:spPr>
          <a:xfrm>
            <a:off x="801410" y="5003721"/>
            <a:ext cx="7541100" cy="10131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1028224" y="5147429"/>
            <a:ext cx="33132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Lack of Experience </a:t>
            </a:r>
            <a:endParaRPr b="0" i="0" sz="1750" u="none" cap="none" strike="noStrike"/>
          </a:p>
        </p:txBody>
      </p:sp>
      <p:sp>
        <p:nvSpPr>
          <p:cNvPr id="205" name="Google Shape;205;p9"/>
          <p:cNvSpPr/>
          <p:nvPr/>
        </p:nvSpPr>
        <p:spPr>
          <a:xfrm>
            <a:off x="4802624" y="5147429"/>
            <a:ext cx="33132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Frequent reviews with </a:t>
            </a:r>
            <a:r>
              <a:rPr lang="en-US" sz="1750">
                <a:solidFill>
                  <a:srgbClr val="272525"/>
                </a:solidFill>
                <a:latin typeface="Inter"/>
                <a:ea typeface="Inter"/>
                <a:cs typeface="Inter"/>
                <a:sym typeface="Inter"/>
              </a:rPr>
              <a:t>Instructors and Good Research</a:t>
            </a:r>
            <a:endParaRPr b="0" i="0" sz="1750" u="none" cap="none" strike="noStrike"/>
          </a:p>
        </p:txBody>
      </p:sp>
      <p:sp>
        <p:nvSpPr>
          <p:cNvPr id="206" name="Google Shape;206;p9"/>
          <p:cNvSpPr/>
          <p:nvPr/>
        </p:nvSpPr>
        <p:spPr>
          <a:xfrm>
            <a:off x="801410" y="6016943"/>
            <a:ext cx="7541181" cy="101322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1028224" y="6160651"/>
            <a:ext cx="33132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Lack of Time </a:t>
            </a:r>
            <a:endParaRPr b="0" i="0" sz="1750" u="none" cap="none" strike="noStrike"/>
          </a:p>
        </p:txBody>
      </p:sp>
      <p:sp>
        <p:nvSpPr>
          <p:cNvPr id="208" name="Google Shape;208;p9"/>
          <p:cNvSpPr/>
          <p:nvPr/>
        </p:nvSpPr>
        <p:spPr>
          <a:xfrm>
            <a:off x="4802624" y="6160651"/>
            <a:ext cx="33132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Constant Meetings with Team Members and Time </a:t>
            </a:r>
            <a:r>
              <a:rPr lang="en-US" sz="1750">
                <a:solidFill>
                  <a:srgbClr val="272525"/>
                </a:solidFill>
                <a:latin typeface="Inter"/>
                <a:ea typeface="Inter"/>
                <a:cs typeface="Inter"/>
                <a:sym typeface="Inter"/>
              </a:rPr>
              <a:t>Management</a:t>
            </a:r>
            <a:r>
              <a:rPr lang="en-US" sz="1750">
                <a:solidFill>
                  <a:srgbClr val="272525"/>
                </a:solidFill>
                <a:latin typeface="Inter"/>
                <a:ea typeface="Inter"/>
                <a:cs typeface="Inter"/>
                <a:sym typeface="Inter"/>
              </a:rPr>
              <a:t> </a:t>
            </a:r>
            <a:r>
              <a:rPr lang="en-US" sz="1750">
                <a:solidFill>
                  <a:srgbClr val="272525"/>
                </a:solidFill>
                <a:latin typeface="Inter"/>
                <a:ea typeface="Inter"/>
                <a:cs typeface="Inter"/>
                <a:sym typeface="Inter"/>
              </a:rPr>
              <a:t>using “Trello”.</a:t>
            </a:r>
            <a:endParaRPr b="0" i="0" sz="17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p:nvPr/>
        </p:nvSpPr>
        <p:spPr>
          <a:xfrm>
            <a:off x="1359190" y="549024"/>
            <a:ext cx="7556400" cy="14886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Conclusion and Future Work</a:t>
            </a:r>
            <a:endParaRPr b="0" i="0" sz="4650" u="none" cap="none" strike="noStrike"/>
          </a:p>
        </p:txBody>
      </p:sp>
      <p:sp>
        <p:nvSpPr>
          <p:cNvPr id="215" name="Google Shape;215;p10"/>
          <p:cNvSpPr/>
          <p:nvPr/>
        </p:nvSpPr>
        <p:spPr>
          <a:xfrm>
            <a:off x="893600" y="2415075"/>
            <a:ext cx="8022000" cy="228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Our functional testing for </a:t>
            </a:r>
            <a:r>
              <a:rPr lang="en-US" sz="1900">
                <a:solidFill>
                  <a:schemeClr val="dk1"/>
                </a:solidFill>
                <a:latin typeface="Calibri"/>
                <a:ea typeface="Calibri"/>
                <a:cs typeface="Calibri"/>
                <a:sym typeface="Calibri"/>
              </a:rPr>
              <a:t>OrangeHRM</a:t>
            </a:r>
            <a:r>
              <a:rPr lang="en-US" sz="1900">
                <a:solidFill>
                  <a:schemeClr val="dk1"/>
                </a:solidFill>
                <a:latin typeface="Calibri"/>
                <a:ea typeface="Calibri"/>
                <a:cs typeface="Calibri"/>
                <a:sym typeface="Calibri"/>
              </a:rPr>
              <a:t> Admin and ESS modules successfully validated core features using positive testing and partial negative testing. Moving forward, we’ll expand test coverage to include boundary testing and more rigorous negative scenarios. We also plan to enhance documentation, and incorporate additional testing types like performance/security testing. Thank you to our team and stakeholders for making this project a success!</a:t>
            </a:r>
            <a:endParaRPr sz="190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Inter"/>
              <a:buNone/>
            </a:pPr>
            <a:r>
              <a:t/>
            </a:r>
            <a:endParaRPr sz="1750">
              <a:solidFill>
                <a:srgbClr val="272525"/>
              </a:solidFill>
              <a:latin typeface="Inter"/>
              <a:ea typeface="Inter"/>
              <a:cs typeface="Inter"/>
              <a:sym typeface="Inter"/>
            </a:endParaRPr>
          </a:p>
        </p:txBody>
      </p:sp>
      <p:pic>
        <p:nvPicPr>
          <p:cNvPr id="216" name="Google Shape;216;p10"/>
          <p:cNvPicPr preferRelativeResize="0"/>
          <p:nvPr/>
        </p:nvPicPr>
        <p:blipFill>
          <a:blip r:embed="rId3">
            <a:alphaModFix/>
          </a:blip>
          <a:stretch>
            <a:fillRect/>
          </a:stretch>
        </p:blipFill>
        <p:spPr>
          <a:xfrm>
            <a:off x="9125650" y="2605650"/>
            <a:ext cx="5392500" cy="5517450"/>
          </a:xfrm>
          <a:prstGeom prst="rect">
            <a:avLst/>
          </a:prstGeom>
          <a:noFill/>
          <a:ln>
            <a:noFill/>
          </a:ln>
        </p:spPr>
      </p:pic>
      <p:sp>
        <p:nvSpPr>
          <p:cNvPr id="217" name="Google Shape;217;p10"/>
          <p:cNvSpPr/>
          <p:nvPr/>
        </p:nvSpPr>
        <p:spPr>
          <a:xfrm>
            <a:off x="542515" y="5079419"/>
            <a:ext cx="510300" cy="510300"/>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721228" y="5155858"/>
            <a:ext cx="153000" cy="35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800"/>
              <a:buFont typeface="Petrona"/>
              <a:buNone/>
            </a:pPr>
            <a:r>
              <a:rPr b="1" i="0" lang="en-US" sz="2800" u="none" cap="none" strike="noStrike">
                <a:solidFill>
                  <a:srgbClr val="272525"/>
                </a:solidFill>
                <a:latin typeface="Petrona"/>
                <a:ea typeface="Petrona"/>
                <a:cs typeface="Petrona"/>
                <a:sym typeface="Petrona"/>
              </a:rPr>
              <a:t>1</a:t>
            </a:r>
            <a:endParaRPr b="0" i="0" sz="2800" u="none" cap="none" strike="noStrike"/>
          </a:p>
        </p:txBody>
      </p:sp>
      <p:sp>
        <p:nvSpPr>
          <p:cNvPr id="219" name="Google Shape;219;p10"/>
          <p:cNvSpPr/>
          <p:nvPr/>
        </p:nvSpPr>
        <p:spPr>
          <a:xfrm>
            <a:off x="1279631" y="5079419"/>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272525"/>
              </a:buClr>
              <a:buSzPts val="2300"/>
              <a:buFont typeface="Petrona"/>
              <a:buNone/>
            </a:pPr>
            <a:r>
              <a:rPr b="1" lang="en-US" sz="2300">
                <a:solidFill>
                  <a:srgbClr val="272525"/>
                </a:solidFill>
                <a:latin typeface="Petrona"/>
                <a:ea typeface="Petrona"/>
                <a:cs typeface="Petrona"/>
                <a:sym typeface="Petrona"/>
              </a:rPr>
              <a:t>Enhance and improve documents </a:t>
            </a:r>
            <a:endParaRPr b="0" i="0" sz="2300" u="none" cap="none" strike="noStrike"/>
          </a:p>
        </p:txBody>
      </p:sp>
      <p:sp>
        <p:nvSpPr>
          <p:cNvPr id="220" name="Google Shape;220;p10"/>
          <p:cNvSpPr/>
          <p:nvPr/>
        </p:nvSpPr>
        <p:spPr>
          <a:xfrm>
            <a:off x="1279631" y="5587578"/>
            <a:ext cx="68193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t/>
            </a:r>
            <a:endParaRPr b="0" i="0" sz="1750" u="none" cap="none" strike="noStrike"/>
          </a:p>
        </p:txBody>
      </p:sp>
      <p:sp>
        <p:nvSpPr>
          <p:cNvPr id="221" name="Google Shape;221;p10"/>
          <p:cNvSpPr/>
          <p:nvPr/>
        </p:nvSpPr>
        <p:spPr>
          <a:xfrm>
            <a:off x="542515" y="6432446"/>
            <a:ext cx="510300" cy="510300"/>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696343" y="6508884"/>
            <a:ext cx="202500" cy="35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800"/>
              <a:buFont typeface="Petrona"/>
              <a:buNone/>
            </a:pPr>
            <a:r>
              <a:rPr b="1" i="0" lang="en-US" sz="2800" u="none" cap="none" strike="noStrike">
                <a:solidFill>
                  <a:srgbClr val="272525"/>
                </a:solidFill>
                <a:latin typeface="Petrona"/>
                <a:ea typeface="Petrona"/>
                <a:cs typeface="Petrona"/>
                <a:sym typeface="Petrona"/>
              </a:rPr>
              <a:t>2</a:t>
            </a:r>
            <a:endParaRPr b="0" i="0" sz="2800" u="none" cap="none" strike="noStrike"/>
          </a:p>
        </p:txBody>
      </p:sp>
      <p:sp>
        <p:nvSpPr>
          <p:cNvPr id="223" name="Google Shape;223;p10"/>
          <p:cNvSpPr/>
          <p:nvPr/>
        </p:nvSpPr>
        <p:spPr>
          <a:xfrm>
            <a:off x="1279631" y="6432446"/>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Expansion</a:t>
            </a:r>
            <a:endParaRPr b="1" i="0" sz="2300" u="none" cap="none" strike="noStrike">
              <a:solidFill>
                <a:srgbClr val="272525"/>
              </a:solidFill>
              <a:latin typeface="Petrona"/>
              <a:ea typeface="Petrona"/>
              <a:cs typeface="Petrona"/>
              <a:sym typeface="Petrona"/>
            </a:endParaRPr>
          </a:p>
          <a:p>
            <a:pPr indent="0" lvl="0" marL="0" marR="0" rtl="0" algn="l">
              <a:lnSpc>
                <a:spcPct val="126087"/>
              </a:lnSpc>
              <a:spcBef>
                <a:spcPts val="0"/>
              </a:spcBef>
              <a:spcAft>
                <a:spcPts val="0"/>
              </a:spcAft>
              <a:buClr>
                <a:srgbClr val="272525"/>
              </a:buClr>
              <a:buSzPts val="2300"/>
              <a:buFont typeface="Petrona"/>
              <a:buNone/>
            </a:pPr>
            <a:r>
              <a:rPr b="1" lang="en-US" sz="2300">
                <a:solidFill>
                  <a:srgbClr val="272525"/>
                </a:solidFill>
                <a:latin typeface="Petrona"/>
                <a:ea typeface="Petrona"/>
                <a:cs typeface="Petrona"/>
                <a:sym typeface="Petrona"/>
              </a:rPr>
              <a:t>more testing types, testing cross more environment</a:t>
            </a:r>
            <a:endParaRPr b="1" sz="2300">
              <a:solidFill>
                <a:srgbClr val="272525"/>
              </a:solidFill>
              <a:latin typeface="Petrona"/>
              <a:ea typeface="Petrona"/>
              <a:cs typeface="Petrona"/>
              <a:sym typeface="Petrona"/>
            </a:endParaRPr>
          </a:p>
        </p:txBody>
      </p:sp>
      <p:sp>
        <p:nvSpPr>
          <p:cNvPr id="224" name="Google Shape;224;p10"/>
          <p:cNvSpPr/>
          <p:nvPr/>
        </p:nvSpPr>
        <p:spPr>
          <a:xfrm>
            <a:off x="1279631" y="6940604"/>
            <a:ext cx="68193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p:nvPr/>
        </p:nvSpPr>
        <p:spPr>
          <a:xfrm>
            <a:off x="569115" y="444855"/>
            <a:ext cx="8220000" cy="744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highlight>
                  <a:srgbClr val="F6B26B"/>
                </a:highlight>
                <a:latin typeface="Petrona"/>
                <a:ea typeface="Petrona"/>
                <a:cs typeface="Petrona"/>
                <a:sym typeface="Petrona"/>
              </a:rPr>
              <a:t>Project Overview: Orange</a:t>
            </a:r>
            <a:r>
              <a:rPr b="1" lang="en-US" sz="4650">
                <a:highlight>
                  <a:srgbClr val="F6B26B"/>
                </a:highlight>
                <a:latin typeface="Petrona"/>
                <a:ea typeface="Petrona"/>
                <a:cs typeface="Petrona"/>
                <a:sym typeface="Petrona"/>
              </a:rPr>
              <a:t>HRM</a:t>
            </a:r>
            <a:endParaRPr b="0" i="0" sz="4650" u="none" cap="none" strike="noStrike">
              <a:highlight>
                <a:srgbClr val="F6B26B"/>
              </a:highlight>
            </a:endParaRPr>
          </a:p>
        </p:txBody>
      </p:sp>
      <p:sp>
        <p:nvSpPr>
          <p:cNvPr id="74" name="Google Shape;74;p2"/>
          <p:cNvSpPr/>
          <p:nvPr/>
        </p:nvSpPr>
        <p:spPr>
          <a:xfrm>
            <a:off x="628250" y="1735075"/>
            <a:ext cx="4479900" cy="34890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OrangeHRM is an open-source HR management system</a:t>
            </a:r>
            <a:r>
              <a:rPr lang="en-US" sz="1750">
                <a:solidFill>
                  <a:srgbClr val="272525"/>
                </a:solidFill>
                <a:latin typeface="Inter"/>
                <a:ea typeface="Inter"/>
                <a:cs typeface="Inter"/>
                <a:sym typeface="Inter"/>
              </a:rPr>
              <a:t> </a:t>
            </a:r>
            <a:r>
              <a:rPr b="0" i="0" lang="en-US" sz="1750" u="none" cap="none" strike="noStrike">
                <a:solidFill>
                  <a:srgbClr val="272525"/>
                </a:solidFill>
                <a:latin typeface="Inter"/>
                <a:ea typeface="Inter"/>
                <a:cs typeface="Inter"/>
                <a:sym typeface="Inter"/>
              </a:rPr>
              <a:t>. Our project focused on functional testing for the Admin and ESS modules. The goal was to ensure these modules met business requirements. We excluded performance and security testing.</a:t>
            </a:r>
            <a:endParaRPr sz="1750">
              <a:solidFill>
                <a:srgbClr val="272525"/>
              </a:solidFill>
              <a:latin typeface="Inter"/>
              <a:ea typeface="Inter"/>
              <a:cs typeface="Inter"/>
              <a:sym typeface="Inter"/>
            </a:endParaRPr>
          </a:p>
        </p:txBody>
      </p:sp>
      <p:sp>
        <p:nvSpPr>
          <p:cNvPr id="75" name="Google Shape;75;p2"/>
          <p:cNvSpPr/>
          <p:nvPr/>
        </p:nvSpPr>
        <p:spPr>
          <a:xfrm>
            <a:off x="675540" y="5315491"/>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highlight>
                  <a:srgbClr val="F6B26B"/>
                </a:highlight>
                <a:latin typeface="Petrona"/>
                <a:ea typeface="Petrona"/>
                <a:cs typeface="Petrona"/>
                <a:sym typeface="Petrona"/>
              </a:rPr>
              <a:t>Admin Module</a:t>
            </a:r>
            <a:endParaRPr b="0" i="0" sz="2300" u="none" cap="none" strike="noStrike">
              <a:highlight>
                <a:srgbClr val="F6B26B"/>
              </a:highlight>
            </a:endParaRPr>
          </a:p>
        </p:txBody>
      </p:sp>
      <p:sp>
        <p:nvSpPr>
          <p:cNvPr id="76" name="Google Shape;76;p2"/>
          <p:cNvSpPr/>
          <p:nvPr/>
        </p:nvSpPr>
        <p:spPr>
          <a:xfrm>
            <a:off x="268550" y="6242350"/>
            <a:ext cx="6244800" cy="657300"/>
          </a:xfrm>
          <a:prstGeom prst="rect">
            <a:avLst/>
          </a:prstGeom>
          <a:noFill/>
          <a:ln>
            <a:noFill/>
          </a:ln>
        </p:spPr>
        <p:txBody>
          <a:bodyPr anchorCtr="0" anchor="t" bIns="0" lIns="0" spcFirstLastPara="1" rIns="0" wrap="square" tIns="0">
            <a:noAutofit/>
          </a:bodyPr>
          <a:lstStyle/>
          <a:p>
            <a:pPr indent="-336550" lvl="0" marL="457200" rtl="0" algn="l">
              <a:lnSpc>
                <a:spcPct val="162857"/>
              </a:lnSpc>
              <a:spcBef>
                <a:spcPts val="0"/>
              </a:spcBef>
              <a:spcAft>
                <a:spcPts val="0"/>
              </a:spcAft>
              <a:buClr>
                <a:schemeClr val="dk1"/>
              </a:buClr>
              <a:buSzPts val="1700"/>
              <a:buChar char="❖"/>
            </a:pPr>
            <a:r>
              <a:rPr lang="en-US" sz="1700">
                <a:solidFill>
                  <a:schemeClr val="dk1"/>
                </a:solidFill>
              </a:rPr>
              <a:t>The Admin Module focused on t</a:t>
            </a:r>
            <a:r>
              <a:rPr lang="en-US" sz="1700">
                <a:solidFill>
                  <a:schemeClr val="dk1"/>
                </a:solidFill>
              </a:rPr>
              <a:t>esting  functional aspects of the Admin module, including user management, job Details , organization settings, and Qualifications.</a:t>
            </a:r>
            <a:endParaRPr sz="1700">
              <a:solidFill>
                <a:schemeClr val="dk1"/>
              </a:solidFill>
            </a:endParaRPr>
          </a:p>
          <a:p>
            <a:pPr indent="0" lvl="0" marL="0" marR="0" rtl="0" algn="l">
              <a:lnSpc>
                <a:spcPct val="162857"/>
              </a:lnSpc>
              <a:spcBef>
                <a:spcPts val="0"/>
              </a:spcBef>
              <a:spcAft>
                <a:spcPts val="0"/>
              </a:spcAft>
              <a:buClr>
                <a:srgbClr val="272525"/>
              </a:buClr>
              <a:buSzPts val="1750"/>
              <a:buFont typeface="Inter"/>
              <a:buNone/>
            </a:pPr>
            <a:r>
              <a:t/>
            </a:r>
            <a:endParaRPr sz="1750">
              <a:solidFill>
                <a:srgbClr val="272525"/>
              </a:solidFill>
              <a:latin typeface="Inter"/>
              <a:ea typeface="Inter"/>
              <a:cs typeface="Inter"/>
              <a:sym typeface="Inter"/>
            </a:endParaRPr>
          </a:p>
        </p:txBody>
      </p:sp>
      <p:sp>
        <p:nvSpPr>
          <p:cNvPr id="77" name="Google Shape;77;p2"/>
          <p:cNvSpPr/>
          <p:nvPr/>
        </p:nvSpPr>
        <p:spPr>
          <a:xfrm>
            <a:off x="8018321" y="1688091"/>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highlight>
                  <a:srgbClr val="F6B26B"/>
                </a:highlight>
                <a:latin typeface="Petrona"/>
                <a:ea typeface="Petrona"/>
                <a:cs typeface="Petrona"/>
                <a:sym typeface="Petrona"/>
              </a:rPr>
              <a:t>ESS Module</a:t>
            </a:r>
            <a:endParaRPr b="0" i="0" sz="2300" u="none" cap="none" strike="noStrike">
              <a:highlight>
                <a:srgbClr val="F6B26B"/>
              </a:highlight>
            </a:endParaRPr>
          </a:p>
        </p:txBody>
      </p:sp>
      <p:sp>
        <p:nvSpPr>
          <p:cNvPr id="78" name="Google Shape;78;p2"/>
          <p:cNvSpPr/>
          <p:nvPr/>
        </p:nvSpPr>
        <p:spPr>
          <a:xfrm>
            <a:off x="7646821" y="2198500"/>
            <a:ext cx="6244800" cy="363000"/>
          </a:xfrm>
          <a:prstGeom prst="rect">
            <a:avLst/>
          </a:prstGeom>
          <a:noFill/>
          <a:ln>
            <a:noFill/>
          </a:ln>
        </p:spPr>
        <p:txBody>
          <a:bodyPr anchorCtr="0" anchor="t" bIns="0" lIns="0" spcFirstLastPara="1" rIns="0" wrap="square" tIns="0">
            <a:noAutofit/>
          </a:bodyPr>
          <a:lstStyle/>
          <a:p>
            <a:pPr indent="-336550" lvl="0" marL="457200" rtl="0" algn="l">
              <a:lnSpc>
                <a:spcPct val="162857"/>
              </a:lnSpc>
              <a:spcBef>
                <a:spcPts val="0"/>
              </a:spcBef>
              <a:spcAft>
                <a:spcPts val="0"/>
              </a:spcAft>
              <a:buClr>
                <a:schemeClr val="dk1"/>
              </a:buClr>
              <a:buSzPts val="1700"/>
              <a:buChar char="❖"/>
            </a:pPr>
            <a:r>
              <a:rPr lang="en-US" sz="1700">
                <a:solidFill>
                  <a:schemeClr val="dk1"/>
                </a:solidFill>
              </a:rPr>
              <a:t>The ESS Module focused on testing the My Info (ESS View) module, including personal details, contact details, job details, Qualifications, Report to, Membership, Dependents, Immigration, and emergency contacts.</a:t>
            </a:r>
            <a:endParaRPr sz="1700">
              <a:solidFill>
                <a:srgbClr val="272525"/>
              </a:solidFill>
            </a:endParaRPr>
          </a:p>
          <a:p>
            <a:pPr indent="0" lvl="0" marL="0" marR="0" rtl="0" algn="l">
              <a:lnSpc>
                <a:spcPct val="162857"/>
              </a:lnSpc>
              <a:spcBef>
                <a:spcPts val="0"/>
              </a:spcBef>
              <a:spcAft>
                <a:spcPts val="0"/>
              </a:spcAft>
              <a:buClr>
                <a:srgbClr val="272525"/>
              </a:buClr>
              <a:buSzPts val="1750"/>
              <a:buFont typeface="Inter"/>
              <a:buNone/>
            </a:pPr>
            <a:r>
              <a:t/>
            </a:r>
            <a:endParaRPr sz="1700">
              <a:solidFill>
                <a:srgbClr val="272525"/>
              </a:solidFill>
            </a:endParaRPr>
          </a:p>
        </p:txBody>
      </p:sp>
      <p:sp>
        <p:nvSpPr>
          <p:cNvPr id="79" name="Google Shape;79;p2"/>
          <p:cNvSpPr txBox="1"/>
          <p:nvPr/>
        </p:nvSpPr>
        <p:spPr>
          <a:xfrm>
            <a:off x="675550" y="899350"/>
            <a:ext cx="5344500" cy="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80" name="Google Shape;80;p2"/>
          <p:cNvPicPr preferRelativeResize="0"/>
          <p:nvPr/>
        </p:nvPicPr>
        <p:blipFill>
          <a:blip r:embed="rId3">
            <a:alphaModFix/>
          </a:blip>
          <a:stretch>
            <a:fillRect/>
          </a:stretch>
        </p:blipFill>
        <p:spPr>
          <a:xfrm>
            <a:off x="8241425" y="4353150"/>
            <a:ext cx="6388975" cy="387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p:nvPr/>
        </p:nvSpPr>
        <p:spPr>
          <a:xfrm>
            <a:off x="615910" y="483870"/>
            <a:ext cx="4619625" cy="57745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600"/>
              <a:buFont typeface="Petrona"/>
              <a:buNone/>
            </a:pPr>
            <a:r>
              <a:rPr b="1" i="0" lang="en-US" sz="3600" u="none" cap="none" strike="noStrike">
                <a:solidFill>
                  <a:srgbClr val="000000"/>
                </a:solidFill>
                <a:latin typeface="Petrona"/>
                <a:ea typeface="Petrona"/>
                <a:cs typeface="Petrona"/>
                <a:sym typeface="Petrona"/>
              </a:rPr>
              <a:t>STLC Phases</a:t>
            </a:r>
            <a:endParaRPr b="0" i="0" sz="3600" u="none" cap="none" strike="noStrike"/>
          </a:p>
        </p:txBody>
      </p:sp>
      <p:pic>
        <p:nvPicPr>
          <p:cNvPr descr="preencoded.png" id="87" name="Google Shape;87;p3"/>
          <p:cNvPicPr preferRelativeResize="0"/>
          <p:nvPr/>
        </p:nvPicPr>
        <p:blipFill rotWithShape="1">
          <a:blip r:embed="rId3">
            <a:alphaModFix/>
          </a:blip>
          <a:srcRect b="0" l="0" r="0" t="0"/>
          <a:stretch/>
        </p:blipFill>
        <p:spPr>
          <a:xfrm>
            <a:off x="615910" y="1413272"/>
            <a:ext cx="879872" cy="1055846"/>
          </a:xfrm>
          <a:prstGeom prst="rect">
            <a:avLst/>
          </a:prstGeom>
          <a:noFill/>
          <a:ln>
            <a:noFill/>
          </a:ln>
        </p:spPr>
      </p:pic>
      <p:sp>
        <p:nvSpPr>
          <p:cNvPr id="88" name="Google Shape;88;p3"/>
          <p:cNvSpPr/>
          <p:nvPr/>
        </p:nvSpPr>
        <p:spPr>
          <a:xfrm>
            <a:off x="1759744" y="1589246"/>
            <a:ext cx="2337316"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Requirement Analysis</a:t>
            </a:r>
            <a:endParaRPr b="0" i="0" sz="1800" u="none" cap="none" strike="noStrike"/>
          </a:p>
        </p:txBody>
      </p:sp>
      <p:sp>
        <p:nvSpPr>
          <p:cNvPr id="89" name="Google Shape;89;p3"/>
          <p:cNvSpPr/>
          <p:nvPr/>
        </p:nvSpPr>
        <p:spPr>
          <a:xfrm>
            <a:off x="1759744" y="1983462"/>
            <a:ext cx="12254746" cy="2814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Understood the functional requirements</a:t>
            </a:r>
            <a:r>
              <a:rPr lang="en-US" sz="1350">
                <a:solidFill>
                  <a:srgbClr val="272525"/>
                </a:solidFill>
                <a:latin typeface="Inter"/>
                <a:ea typeface="Inter"/>
                <a:cs typeface="Inter"/>
                <a:sym typeface="Inter"/>
              </a:rPr>
              <a:t> extracted from SRS</a:t>
            </a:r>
            <a:endParaRPr b="0" i="0" sz="1350" u="none" cap="none" strike="noStrike"/>
          </a:p>
        </p:txBody>
      </p:sp>
      <p:pic>
        <p:nvPicPr>
          <p:cNvPr descr="preencoded.png" id="90" name="Google Shape;90;p3"/>
          <p:cNvPicPr preferRelativeResize="0"/>
          <p:nvPr/>
        </p:nvPicPr>
        <p:blipFill rotWithShape="1">
          <a:blip r:embed="rId4">
            <a:alphaModFix/>
          </a:blip>
          <a:srcRect b="0" l="0" r="0" t="0"/>
          <a:stretch/>
        </p:blipFill>
        <p:spPr>
          <a:xfrm>
            <a:off x="615910" y="2469118"/>
            <a:ext cx="879872" cy="1055846"/>
          </a:xfrm>
          <a:prstGeom prst="rect">
            <a:avLst/>
          </a:prstGeom>
          <a:noFill/>
          <a:ln>
            <a:noFill/>
          </a:ln>
        </p:spPr>
      </p:pic>
      <p:sp>
        <p:nvSpPr>
          <p:cNvPr id="91" name="Google Shape;91;p3"/>
          <p:cNvSpPr/>
          <p:nvPr/>
        </p:nvSpPr>
        <p:spPr>
          <a:xfrm>
            <a:off x="1759744" y="2645093"/>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Test Planning</a:t>
            </a:r>
            <a:endParaRPr b="0" i="0" sz="1800" u="none" cap="none" strike="noStrike"/>
          </a:p>
        </p:txBody>
      </p:sp>
      <p:sp>
        <p:nvSpPr>
          <p:cNvPr id="92" name="Google Shape;92;p3"/>
          <p:cNvSpPr/>
          <p:nvPr/>
        </p:nvSpPr>
        <p:spPr>
          <a:xfrm>
            <a:off x="1759744" y="3039308"/>
            <a:ext cx="12254746" cy="2814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Created objectives, scope, resources, and timelines.</a:t>
            </a:r>
            <a:endParaRPr b="0" i="0" sz="1350" u="none" cap="none" strike="noStrike"/>
          </a:p>
        </p:txBody>
      </p:sp>
      <p:pic>
        <p:nvPicPr>
          <p:cNvPr descr="preencoded.png" id="93" name="Google Shape;93;p3"/>
          <p:cNvPicPr preferRelativeResize="0"/>
          <p:nvPr/>
        </p:nvPicPr>
        <p:blipFill rotWithShape="1">
          <a:blip r:embed="rId5">
            <a:alphaModFix/>
          </a:blip>
          <a:srcRect b="0" l="0" r="0" t="0"/>
          <a:stretch/>
        </p:blipFill>
        <p:spPr>
          <a:xfrm>
            <a:off x="615910" y="3524964"/>
            <a:ext cx="879872" cy="1055846"/>
          </a:xfrm>
          <a:prstGeom prst="rect">
            <a:avLst/>
          </a:prstGeom>
          <a:noFill/>
          <a:ln>
            <a:noFill/>
          </a:ln>
        </p:spPr>
      </p:pic>
      <p:sp>
        <p:nvSpPr>
          <p:cNvPr id="94" name="Google Shape;94;p3"/>
          <p:cNvSpPr/>
          <p:nvPr/>
        </p:nvSpPr>
        <p:spPr>
          <a:xfrm>
            <a:off x="1759744" y="3700939"/>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Test Case Design</a:t>
            </a:r>
            <a:endParaRPr b="0" i="0" sz="1800" u="none" cap="none" strike="noStrike"/>
          </a:p>
        </p:txBody>
      </p:sp>
      <p:sp>
        <p:nvSpPr>
          <p:cNvPr id="95" name="Google Shape;95;p3"/>
          <p:cNvSpPr/>
          <p:nvPr/>
        </p:nvSpPr>
        <p:spPr>
          <a:xfrm>
            <a:off x="1759744" y="4171355"/>
            <a:ext cx="12254700" cy="28140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Designed test cases for various scenarios.</a:t>
            </a:r>
            <a:endParaRPr b="0" i="0" sz="1350" u="none" cap="none" strike="noStrike"/>
          </a:p>
        </p:txBody>
      </p:sp>
      <p:pic>
        <p:nvPicPr>
          <p:cNvPr descr="preencoded.png" id="96" name="Google Shape;96;p3"/>
          <p:cNvPicPr preferRelativeResize="0"/>
          <p:nvPr/>
        </p:nvPicPr>
        <p:blipFill rotWithShape="1">
          <a:blip r:embed="rId6">
            <a:alphaModFix/>
          </a:blip>
          <a:srcRect b="0" l="0" r="0" t="0"/>
          <a:stretch/>
        </p:blipFill>
        <p:spPr>
          <a:xfrm>
            <a:off x="615910" y="4580811"/>
            <a:ext cx="879872" cy="1055846"/>
          </a:xfrm>
          <a:prstGeom prst="rect">
            <a:avLst/>
          </a:prstGeom>
          <a:noFill/>
          <a:ln>
            <a:noFill/>
          </a:ln>
        </p:spPr>
      </p:pic>
      <p:sp>
        <p:nvSpPr>
          <p:cNvPr id="97" name="Google Shape;97;p3"/>
          <p:cNvSpPr/>
          <p:nvPr/>
        </p:nvSpPr>
        <p:spPr>
          <a:xfrm>
            <a:off x="1759744" y="4756785"/>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Test Execution</a:t>
            </a:r>
            <a:endParaRPr b="0" i="0" sz="1800" u="none" cap="none" strike="noStrike"/>
          </a:p>
        </p:txBody>
      </p:sp>
      <p:sp>
        <p:nvSpPr>
          <p:cNvPr id="98" name="Google Shape;98;p3"/>
          <p:cNvSpPr/>
          <p:nvPr/>
        </p:nvSpPr>
        <p:spPr>
          <a:xfrm>
            <a:off x="1759744" y="5151001"/>
            <a:ext cx="12254746" cy="2814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Executed test cases and logged defects.</a:t>
            </a:r>
            <a:endParaRPr b="0" i="0" sz="1350" u="none" cap="none" strike="noStrike"/>
          </a:p>
        </p:txBody>
      </p:sp>
      <p:pic>
        <p:nvPicPr>
          <p:cNvPr descr="preencoded.png" id="99" name="Google Shape;99;p3"/>
          <p:cNvPicPr preferRelativeResize="0"/>
          <p:nvPr/>
        </p:nvPicPr>
        <p:blipFill rotWithShape="1">
          <a:blip r:embed="rId7">
            <a:alphaModFix/>
          </a:blip>
          <a:srcRect b="0" l="0" r="0" t="0"/>
          <a:stretch/>
        </p:blipFill>
        <p:spPr>
          <a:xfrm>
            <a:off x="615910" y="5636657"/>
            <a:ext cx="879872" cy="1055846"/>
          </a:xfrm>
          <a:prstGeom prst="rect">
            <a:avLst/>
          </a:prstGeom>
          <a:noFill/>
          <a:ln>
            <a:noFill/>
          </a:ln>
        </p:spPr>
      </p:pic>
      <p:sp>
        <p:nvSpPr>
          <p:cNvPr id="100" name="Google Shape;100;p3"/>
          <p:cNvSpPr/>
          <p:nvPr/>
        </p:nvSpPr>
        <p:spPr>
          <a:xfrm>
            <a:off x="1759744" y="5812631"/>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Defect Reporting</a:t>
            </a:r>
            <a:endParaRPr b="0" i="0" sz="1800" u="none" cap="none" strike="noStrike"/>
          </a:p>
        </p:txBody>
      </p:sp>
      <p:sp>
        <p:nvSpPr>
          <p:cNvPr id="101" name="Google Shape;101;p3"/>
          <p:cNvSpPr/>
          <p:nvPr/>
        </p:nvSpPr>
        <p:spPr>
          <a:xfrm>
            <a:off x="1759744" y="6206847"/>
            <a:ext cx="12254746" cy="2814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Reported bugs using </a:t>
            </a:r>
            <a:r>
              <a:rPr lang="en-US" sz="1350">
                <a:solidFill>
                  <a:srgbClr val="272525"/>
                </a:solidFill>
                <a:latin typeface="Inter"/>
                <a:ea typeface="Inter"/>
                <a:cs typeface="Inter"/>
                <a:sym typeface="Inter"/>
              </a:rPr>
              <a:t>Excel </a:t>
            </a:r>
            <a:endParaRPr b="0" i="0" sz="1350" u="none" cap="none" strike="noStrike"/>
          </a:p>
        </p:txBody>
      </p:sp>
      <p:pic>
        <p:nvPicPr>
          <p:cNvPr descr="preencoded.png" id="102" name="Google Shape;102;p3"/>
          <p:cNvPicPr preferRelativeResize="0"/>
          <p:nvPr/>
        </p:nvPicPr>
        <p:blipFill rotWithShape="1">
          <a:blip r:embed="rId8">
            <a:alphaModFix/>
          </a:blip>
          <a:srcRect b="0" l="0" r="0" t="0"/>
          <a:stretch/>
        </p:blipFill>
        <p:spPr>
          <a:xfrm>
            <a:off x="615910" y="6692503"/>
            <a:ext cx="879872" cy="1055846"/>
          </a:xfrm>
          <a:prstGeom prst="rect">
            <a:avLst/>
          </a:prstGeom>
          <a:noFill/>
          <a:ln>
            <a:noFill/>
          </a:ln>
        </p:spPr>
      </p:pic>
      <p:sp>
        <p:nvSpPr>
          <p:cNvPr id="103" name="Google Shape;103;p3"/>
          <p:cNvSpPr/>
          <p:nvPr/>
        </p:nvSpPr>
        <p:spPr>
          <a:xfrm>
            <a:off x="1759744" y="6868478"/>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Test Closure</a:t>
            </a:r>
            <a:endParaRPr b="0" i="0" sz="1800" u="none" cap="none" strike="noStrike"/>
          </a:p>
        </p:txBody>
      </p:sp>
      <p:sp>
        <p:nvSpPr>
          <p:cNvPr id="104" name="Google Shape;104;p3"/>
          <p:cNvSpPr/>
          <p:nvPr/>
        </p:nvSpPr>
        <p:spPr>
          <a:xfrm>
            <a:off x="1759744" y="7262693"/>
            <a:ext cx="12254746" cy="2814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Prepared a summary report and shared findings.</a:t>
            </a:r>
            <a:endParaRPr b="0" i="0" sz="1350" u="none" cap="none" strike="noStrike"/>
          </a:p>
        </p:txBody>
      </p:sp>
      <p:pic>
        <p:nvPicPr>
          <p:cNvPr id="105" name="Google Shape;105;p3"/>
          <p:cNvPicPr preferRelativeResize="0"/>
          <p:nvPr/>
        </p:nvPicPr>
        <p:blipFill>
          <a:blip r:embed="rId9">
            <a:alphaModFix amt="75000"/>
          </a:blip>
          <a:stretch>
            <a:fillRect/>
          </a:stretch>
        </p:blipFill>
        <p:spPr>
          <a:xfrm>
            <a:off x="6504250" y="2933825"/>
            <a:ext cx="7879875" cy="5177876"/>
          </a:xfrm>
          <a:prstGeom prst="rect">
            <a:avLst/>
          </a:prstGeom>
          <a:noFill/>
          <a:ln>
            <a:noFill/>
          </a:ln>
          <a:effectLst>
            <a:outerShdw blurRad="728663" rotWithShape="0" algn="bl" dir="9840000" dist="600075">
              <a:srgbClr val="000000">
                <a:alpha val="84000"/>
              </a:srgbClr>
            </a:outerShdw>
            <a:reflection blurRad="0" dir="5400000" dist="733425" endA="0" endPos="70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p:nvPr/>
        </p:nvSpPr>
        <p:spPr>
          <a:xfrm>
            <a:off x="793790" y="1546622"/>
            <a:ext cx="6331744" cy="74426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Test Planning and RTM</a:t>
            </a:r>
            <a:endParaRPr b="0" i="0" sz="4650" u="none" cap="none" strike="noStrike"/>
          </a:p>
        </p:txBody>
      </p:sp>
      <p:sp>
        <p:nvSpPr>
          <p:cNvPr id="112" name="Google Shape;112;p4"/>
          <p:cNvSpPr/>
          <p:nvPr/>
        </p:nvSpPr>
        <p:spPr>
          <a:xfrm>
            <a:off x="793800" y="2744498"/>
            <a:ext cx="13042800" cy="1344000"/>
          </a:xfrm>
          <a:prstGeom prst="rect">
            <a:avLst/>
          </a:prstGeom>
          <a:noFill/>
          <a:ln>
            <a:noFill/>
          </a:ln>
        </p:spPr>
        <p:txBody>
          <a:bodyPr anchorCtr="0" anchor="t" bIns="0" lIns="0" spcFirstLastPara="1" rIns="0" wrap="square" tIns="0">
            <a:noAutofit/>
          </a:bodyPr>
          <a:lstStyle/>
          <a:p>
            <a:pPr indent="0" lvl="0" marL="457200" marR="0" rtl="0" algn="l">
              <a:lnSpc>
                <a:spcPct val="162857"/>
              </a:lnSpc>
              <a:spcBef>
                <a:spcPts val="0"/>
              </a:spcBef>
              <a:spcAft>
                <a:spcPts val="0"/>
              </a:spcAft>
              <a:buNone/>
            </a:pPr>
            <a:r>
              <a:rPr b="0" i="0" lang="en-US" sz="1750" u="none" cap="none" strike="noStrike">
                <a:solidFill>
                  <a:srgbClr val="272525"/>
                </a:solidFill>
                <a:latin typeface="Inter"/>
                <a:ea typeface="Inter"/>
                <a:cs typeface="Inter"/>
                <a:sym typeface="Inter"/>
              </a:rPr>
              <a:t>The test plan ensured functionalities worked as expected in the Admin and ESS modules. We used manual functional testing. The team included three testers, using Trello for task management. The RTM ensured all requirements were covered by test cases. This helped maintain complete test coverage.</a:t>
            </a:r>
            <a:endParaRPr b="0" i="0" sz="1750" u="none" cap="none" strike="noStrike"/>
          </a:p>
        </p:txBody>
      </p:sp>
      <p:sp>
        <p:nvSpPr>
          <p:cNvPr id="113" name="Google Shape;113;p4"/>
          <p:cNvSpPr/>
          <p:nvPr/>
        </p:nvSpPr>
        <p:spPr>
          <a:xfrm>
            <a:off x="793790" y="4315182"/>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Test Plan</a:t>
            </a:r>
            <a:endParaRPr b="0" i="0" sz="2300" u="none" cap="none" strike="noStrike"/>
          </a:p>
        </p:txBody>
      </p:sp>
      <p:sp>
        <p:nvSpPr>
          <p:cNvPr id="114" name="Google Shape;114;p4"/>
          <p:cNvSpPr/>
          <p:nvPr/>
        </p:nvSpPr>
        <p:spPr>
          <a:xfrm>
            <a:off x="793790" y="4914067"/>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Objectives: Ensure functionality.</a:t>
            </a:r>
            <a:endParaRPr b="0" i="0" sz="1750" u="none" cap="none" strike="noStrike"/>
          </a:p>
        </p:txBody>
      </p:sp>
      <p:sp>
        <p:nvSpPr>
          <p:cNvPr id="115" name="Google Shape;115;p4"/>
          <p:cNvSpPr/>
          <p:nvPr/>
        </p:nvSpPr>
        <p:spPr>
          <a:xfrm>
            <a:off x="793790" y="5356265"/>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Scope: Admin and ESS modules.</a:t>
            </a:r>
            <a:endParaRPr b="0" i="0" sz="1750" u="none" cap="none" strike="noStrike"/>
          </a:p>
        </p:txBody>
      </p:sp>
      <p:sp>
        <p:nvSpPr>
          <p:cNvPr id="116" name="Google Shape;116;p4"/>
          <p:cNvSpPr/>
          <p:nvPr/>
        </p:nvSpPr>
        <p:spPr>
          <a:xfrm>
            <a:off x="793790" y="579846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Approach: Manual testing.</a:t>
            </a:r>
            <a:endParaRPr b="0" i="0" sz="1750" u="none" cap="none" strike="noStrike"/>
          </a:p>
        </p:txBody>
      </p:sp>
      <p:sp>
        <p:nvSpPr>
          <p:cNvPr id="117" name="Google Shape;117;p4"/>
          <p:cNvSpPr/>
          <p:nvPr/>
        </p:nvSpPr>
        <p:spPr>
          <a:xfrm>
            <a:off x="7599521" y="4315182"/>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RTM</a:t>
            </a:r>
            <a:endParaRPr b="0" i="0" sz="2300" u="none" cap="none" strike="noStrike"/>
          </a:p>
        </p:txBody>
      </p:sp>
      <p:sp>
        <p:nvSpPr>
          <p:cNvPr id="118" name="Google Shape;118;p4"/>
          <p:cNvSpPr/>
          <p:nvPr/>
        </p:nvSpPr>
        <p:spPr>
          <a:xfrm>
            <a:off x="7599521" y="4914067"/>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Purpose: Cover all requirements.</a:t>
            </a:r>
            <a:endParaRPr b="0" i="0" sz="1750" u="none" cap="none" strike="noStrike"/>
          </a:p>
        </p:txBody>
      </p:sp>
      <p:sp>
        <p:nvSpPr>
          <p:cNvPr id="119" name="Google Shape;119;p4"/>
          <p:cNvSpPr/>
          <p:nvPr/>
        </p:nvSpPr>
        <p:spPr>
          <a:xfrm>
            <a:off x="7599521" y="5356265"/>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Requirements ID, Test Case ID.</a:t>
            </a:r>
            <a:endParaRPr b="0" i="0" sz="1750" u="none" cap="none" strike="noStrike"/>
          </a:p>
        </p:txBody>
      </p:sp>
      <p:sp>
        <p:nvSpPr>
          <p:cNvPr id="120" name="Google Shape;120;p4"/>
          <p:cNvSpPr/>
          <p:nvPr/>
        </p:nvSpPr>
        <p:spPr>
          <a:xfrm>
            <a:off x="7599521" y="579846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Status tracking.</a:t>
            </a:r>
            <a:endParaRPr b="0" i="0" sz="1750" u="none" cap="none" strike="noStrike"/>
          </a:p>
        </p:txBody>
      </p:sp>
      <p:pic>
        <p:nvPicPr>
          <p:cNvPr id="121" name="Google Shape;121;p4"/>
          <p:cNvPicPr preferRelativeResize="0"/>
          <p:nvPr/>
        </p:nvPicPr>
        <p:blipFill>
          <a:blip r:embed="rId3">
            <a:alphaModFix/>
          </a:blip>
          <a:stretch>
            <a:fillRect/>
          </a:stretch>
        </p:blipFill>
        <p:spPr>
          <a:xfrm>
            <a:off x="11773187" y="3510200"/>
            <a:ext cx="2836375" cy="4209851"/>
          </a:xfrm>
          <a:prstGeom prst="rect">
            <a:avLst/>
          </a:prstGeom>
          <a:noFill/>
          <a:ln>
            <a:noFill/>
          </a:ln>
        </p:spPr>
      </p:pic>
      <p:sp>
        <p:nvSpPr>
          <p:cNvPr id="122" name="Google Shape;122;p4"/>
          <p:cNvSpPr/>
          <p:nvPr/>
        </p:nvSpPr>
        <p:spPr>
          <a:xfrm>
            <a:off x="12892350" y="7720050"/>
            <a:ext cx="1717200" cy="3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p:nvPr/>
        </p:nvSpPr>
        <p:spPr>
          <a:xfrm>
            <a:off x="793790" y="925949"/>
            <a:ext cx="7556421" cy="148851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Test Case Design and Execution</a:t>
            </a:r>
            <a:endParaRPr b="0" i="0" sz="4650" u="none" cap="none" strike="noStrike"/>
          </a:p>
        </p:txBody>
      </p:sp>
      <p:sp>
        <p:nvSpPr>
          <p:cNvPr id="129" name="Google Shape;129;p5"/>
          <p:cNvSpPr/>
          <p:nvPr/>
        </p:nvSpPr>
        <p:spPr>
          <a:xfrm>
            <a:off x="793790" y="2754630"/>
            <a:ext cx="7556421" cy="1814513"/>
          </a:xfrm>
          <a:prstGeom prst="rect">
            <a:avLst/>
          </a:prstGeom>
          <a:noFill/>
          <a:ln>
            <a:noFill/>
          </a:ln>
        </p:spPr>
        <p:txBody>
          <a:bodyPr anchorCtr="0" anchor="t" bIns="0" lIns="0" spcFirstLastPara="1" rIns="0" wrap="square" tIns="0">
            <a:noAutofit/>
          </a:bodyPr>
          <a:lstStyle/>
          <a:p>
            <a:pPr indent="0" lvl="0" marL="457200" marR="0" rtl="0" algn="l">
              <a:lnSpc>
                <a:spcPct val="162857"/>
              </a:lnSpc>
              <a:spcBef>
                <a:spcPts val="0"/>
              </a:spcBef>
              <a:spcAft>
                <a:spcPts val="0"/>
              </a:spcAft>
              <a:buNone/>
            </a:pPr>
            <a:r>
              <a:rPr b="0" i="0" lang="en-US" sz="1750" u="none" cap="none" strike="noStrike">
                <a:solidFill>
                  <a:srgbClr val="272525"/>
                </a:solidFill>
                <a:latin typeface="Inter"/>
                <a:ea typeface="Inter"/>
                <a:cs typeface="Inter"/>
                <a:sym typeface="Inter"/>
              </a:rPr>
              <a:t>We designed positive</a:t>
            </a:r>
            <a:r>
              <a:rPr lang="en-US" sz="1750">
                <a:solidFill>
                  <a:srgbClr val="272525"/>
                </a:solidFill>
                <a:latin typeface="Inter"/>
                <a:ea typeface="Inter"/>
                <a:cs typeface="Inter"/>
                <a:sym typeface="Inter"/>
              </a:rPr>
              <a:t> and</a:t>
            </a:r>
            <a:r>
              <a:rPr b="0" i="0" lang="en-US" sz="1750" u="none" cap="none" strike="noStrike">
                <a:solidFill>
                  <a:srgbClr val="272525"/>
                </a:solidFill>
                <a:latin typeface="Inter"/>
                <a:ea typeface="Inter"/>
                <a:cs typeface="Inter"/>
                <a:sym typeface="Inter"/>
              </a:rPr>
              <a:t> negative test cases. For example, we tested adding a new user in the Admin module. During execution, test cases were run, results were logged, and defects were reported.</a:t>
            </a:r>
            <a:endParaRPr b="0" i="0" sz="1750" u="none" cap="none" strike="noStrike"/>
          </a:p>
        </p:txBody>
      </p:sp>
      <p:sp>
        <p:nvSpPr>
          <p:cNvPr id="130" name="Google Shape;130;p5"/>
          <p:cNvSpPr/>
          <p:nvPr/>
        </p:nvSpPr>
        <p:spPr>
          <a:xfrm>
            <a:off x="793790" y="5079444"/>
            <a:ext cx="510302" cy="5103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972503" y="5155883"/>
            <a:ext cx="152876" cy="3573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800"/>
              <a:buFont typeface="Petrona"/>
              <a:buNone/>
            </a:pPr>
            <a:r>
              <a:rPr b="1" i="0" lang="en-US" sz="2800" u="none" cap="none" strike="noStrike">
                <a:solidFill>
                  <a:srgbClr val="272525"/>
                </a:solidFill>
                <a:latin typeface="Petrona"/>
                <a:ea typeface="Petrona"/>
                <a:cs typeface="Petrona"/>
                <a:sym typeface="Petrona"/>
              </a:rPr>
              <a:t>1</a:t>
            </a:r>
            <a:endParaRPr b="0" i="0" sz="2800" u="none" cap="none" strike="noStrike"/>
          </a:p>
        </p:txBody>
      </p:sp>
      <p:sp>
        <p:nvSpPr>
          <p:cNvPr id="132" name="Google Shape;132;p5"/>
          <p:cNvSpPr/>
          <p:nvPr/>
        </p:nvSpPr>
        <p:spPr>
          <a:xfrm>
            <a:off x="1530901" y="4997800"/>
            <a:ext cx="1470300" cy="3720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Positive</a:t>
            </a:r>
            <a:endParaRPr b="0" i="0" sz="2300" u="none" cap="none" strike="noStrike"/>
          </a:p>
        </p:txBody>
      </p:sp>
      <p:sp>
        <p:nvSpPr>
          <p:cNvPr id="133" name="Google Shape;133;p5"/>
          <p:cNvSpPr/>
          <p:nvPr/>
        </p:nvSpPr>
        <p:spPr>
          <a:xfrm>
            <a:off x="1530906" y="5587603"/>
            <a:ext cx="292774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Valid Inputs</a:t>
            </a:r>
            <a:endParaRPr b="0" i="0" sz="1750" u="none" cap="none" strike="noStrike"/>
          </a:p>
        </p:txBody>
      </p:sp>
      <p:sp>
        <p:nvSpPr>
          <p:cNvPr id="134" name="Google Shape;134;p5"/>
          <p:cNvSpPr/>
          <p:nvPr/>
        </p:nvSpPr>
        <p:spPr>
          <a:xfrm>
            <a:off x="793780" y="6432469"/>
            <a:ext cx="510300" cy="510300"/>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947608" y="6508908"/>
            <a:ext cx="202500" cy="35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800"/>
              <a:buFont typeface="Petrona"/>
              <a:buNone/>
            </a:pPr>
            <a:r>
              <a:rPr b="1" i="0" lang="en-US" sz="2800" u="none" cap="none" strike="noStrike">
                <a:solidFill>
                  <a:srgbClr val="272525"/>
                </a:solidFill>
                <a:latin typeface="Petrona"/>
                <a:ea typeface="Petrona"/>
                <a:cs typeface="Petrona"/>
                <a:sym typeface="Petrona"/>
              </a:rPr>
              <a:t>2</a:t>
            </a:r>
            <a:endParaRPr b="0" i="0" sz="2800" u="none" cap="none" strike="noStrike"/>
          </a:p>
        </p:txBody>
      </p:sp>
      <p:sp>
        <p:nvSpPr>
          <p:cNvPr id="136" name="Google Shape;136;p5"/>
          <p:cNvSpPr/>
          <p:nvPr/>
        </p:nvSpPr>
        <p:spPr>
          <a:xfrm>
            <a:off x="1530933" y="6501632"/>
            <a:ext cx="2927700" cy="3720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Negative</a:t>
            </a:r>
            <a:endParaRPr b="0" i="0" sz="2300" u="none" cap="none" strike="noStrike"/>
          </a:p>
        </p:txBody>
      </p:sp>
      <p:sp>
        <p:nvSpPr>
          <p:cNvPr id="137" name="Google Shape;137;p5"/>
          <p:cNvSpPr/>
          <p:nvPr/>
        </p:nvSpPr>
        <p:spPr>
          <a:xfrm>
            <a:off x="1530929" y="6968950"/>
            <a:ext cx="1538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Invalid Inputs</a:t>
            </a:r>
            <a:endParaRPr b="0" i="0" sz="1750" u="none" cap="none" strike="noStrike"/>
          </a:p>
        </p:txBody>
      </p:sp>
      <p:pic>
        <p:nvPicPr>
          <p:cNvPr id="138" name="Google Shape;138;p5" title="رسم بياني"/>
          <p:cNvPicPr preferRelativeResize="0"/>
          <p:nvPr/>
        </p:nvPicPr>
        <p:blipFill>
          <a:blip r:embed="rId3">
            <a:alphaModFix/>
          </a:blip>
          <a:stretch>
            <a:fillRect/>
          </a:stretch>
        </p:blipFill>
        <p:spPr>
          <a:xfrm>
            <a:off x="8594786" y="4310625"/>
            <a:ext cx="5975390" cy="36978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p:nvPr/>
        </p:nvSpPr>
        <p:spPr>
          <a:xfrm>
            <a:off x="782241" y="614601"/>
            <a:ext cx="10475357" cy="733425"/>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chemeClr val="dk1"/>
              </a:buClr>
              <a:buSzPts val="4600"/>
              <a:buFont typeface="Petrona"/>
              <a:buNone/>
            </a:pPr>
            <a:r>
              <a:rPr b="1" lang="en-US" sz="4600">
                <a:solidFill>
                  <a:schemeClr val="dk1"/>
                </a:solidFill>
                <a:latin typeface="Petrona"/>
                <a:ea typeface="Petrona"/>
                <a:cs typeface="Petrona"/>
                <a:sym typeface="Petrona"/>
              </a:rPr>
              <a:t>Bug Reporting and Defect Management</a:t>
            </a:r>
            <a:endParaRPr sz="4600">
              <a:solidFill>
                <a:schemeClr val="dk1"/>
              </a:solidFill>
            </a:endParaRPr>
          </a:p>
          <a:p>
            <a:pPr indent="0" lvl="0" marL="0" marR="0" rtl="0" algn="l">
              <a:lnSpc>
                <a:spcPct val="125000"/>
              </a:lnSpc>
              <a:spcBef>
                <a:spcPts val="0"/>
              </a:spcBef>
              <a:spcAft>
                <a:spcPts val="0"/>
              </a:spcAft>
              <a:buClr>
                <a:srgbClr val="000000"/>
              </a:buClr>
              <a:buSzPts val="4600"/>
              <a:buFont typeface="Petrona"/>
              <a:buNone/>
            </a:pPr>
            <a:r>
              <a:t/>
            </a:r>
            <a:endParaRPr b="1" sz="4600">
              <a:latin typeface="Petrona"/>
              <a:ea typeface="Petrona"/>
              <a:cs typeface="Petrona"/>
              <a:sym typeface="Petrona"/>
            </a:endParaRPr>
          </a:p>
        </p:txBody>
      </p:sp>
      <p:sp>
        <p:nvSpPr>
          <p:cNvPr id="145" name="Google Shape;145;p6"/>
          <p:cNvSpPr/>
          <p:nvPr/>
        </p:nvSpPr>
        <p:spPr>
          <a:xfrm>
            <a:off x="782250" y="1743998"/>
            <a:ext cx="13065900" cy="1276200"/>
          </a:xfrm>
          <a:prstGeom prst="rect">
            <a:avLst/>
          </a:prstGeom>
          <a:noFill/>
          <a:ln>
            <a:noFill/>
          </a:ln>
        </p:spPr>
        <p:txBody>
          <a:bodyPr anchorCtr="0" anchor="t" bIns="0" lIns="0" spcFirstLastPara="1" rIns="0" wrap="square" tIns="0">
            <a:noAutofit/>
          </a:bodyPr>
          <a:lstStyle/>
          <a:p>
            <a:pPr indent="0" lvl="0" marL="457200" marR="0" rtl="0" algn="l">
              <a:lnSpc>
                <a:spcPct val="160000"/>
              </a:lnSpc>
              <a:spcBef>
                <a:spcPts val="0"/>
              </a:spcBef>
              <a:spcAft>
                <a:spcPts val="0"/>
              </a:spcAft>
              <a:buNone/>
            </a:pPr>
            <a:r>
              <a:rPr b="0" i="0" lang="en-US" sz="1750" u="none" cap="none" strike="noStrike">
                <a:solidFill>
                  <a:srgbClr val="272525"/>
                </a:solidFill>
                <a:latin typeface="Inter"/>
                <a:ea typeface="Inter"/>
                <a:cs typeface="Inter"/>
                <a:sym typeface="Inter"/>
              </a:rPr>
              <a:t>Our defect life cycle included identification, reporting, assignment, fixing, retesting, and closure. We used Trello to track defects. A critical bug in the Admin module prevented user creation, highlighting the impact of thorough defect management. Severity and priority were carefully assigned.</a:t>
            </a:r>
            <a:endParaRPr b="0" i="0" sz="1750" u="none" cap="none" strike="noStrike"/>
          </a:p>
        </p:txBody>
      </p:sp>
      <p:sp>
        <p:nvSpPr>
          <p:cNvPr id="146" name="Google Shape;146;p6"/>
          <p:cNvSpPr/>
          <p:nvPr/>
        </p:nvSpPr>
        <p:spPr>
          <a:xfrm>
            <a:off x="6713280" y="3667423"/>
            <a:ext cx="119658" cy="447080"/>
          </a:xfrm>
          <a:prstGeom prst="rect">
            <a:avLst/>
          </a:prstGeom>
          <a:noFill/>
          <a:ln>
            <a:noFill/>
          </a:ln>
        </p:spPr>
        <p:txBody>
          <a:bodyPr anchorCtr="0" anchor="t" bIns="0" lIns="0" spcFirstLastPara="1" rIns="0" wrap="square" tIns="0">
            <a:noAutofit/>
          </a:bodyPr>
          <a:lstStyle/>
          <a:p>
            <a:pPr indent="0" lvl="0" marL="0" marR="0" rtl="0" algn="l">
              <a:lnSpc>
                <a:spcPct val="162790"/>
              </a:lnSpc>
              <a:spcBef>
                <a:spcPts val="0"/>
              </a:spcBef>
              <a:spcAft>
                <a:spcPts val="0"/>
              </a:spcAft>
              <a:buClr>
                <a:srgbClr val="272525"/>
              </a:buClr>
              <a:buSzPts val="2150"/>
              <a:buFont typeface="Petrona"/>
              <a:buNone/>
            </a:pPr>
            <a:r>
              <a:t/>
            </a:r>
            <a:endParaRPr b="0" i="0" sz="2150" u="none" cap="none" strike="noStrike"/>
          </a:p>
        </p:txBody>
      </p:sp>
      <p:sp>
        <p:nvSpPr>
          <p:cNvPr id="147" name="Google Shape;147;p6"/>
          <p:cNvSpPr/>
          <p:nvPr/>
        </p:nvSpPr>
        <p:spPr>
          <a:xfrm>
            <a:off x="6224052" y="6358473"/>
            <a:ext cx="158710" cy="447080"/>
          </a:xfrm>
          <a:prstGeom prst="rect">
            <a:avLst/>
          </a:prstGeom>
          <a:noFill/>
          <a:ln>
            <a:noFill/>
          </a:ln>
        </p:spPr>
        <p:txBody>
          <a:bodyPr anchorCtr="0" anchor="t" bIns="0" lIns="0" spcFirstLastPara="1" rIns="0" wrap="square" tIns="0">
            <a:noAutofit/>
          </a:bodyPr>
          <a:lstStyle/>
          <a:p>
            <a:pPr indent="0" lvl="0" marL="0" marR="0" rtl="0" algn="l">
              <a:lnSpc>
                <a:spcPct val="162790"/>
              </a:lnSpc>
              <a:spcBef>
                <a:spcPts val="0"/>
              </a:spcBef>
              <a:spcAft>
                <a:spcPts val="0"/>
              </a:spcAft>
              <a:buClr>
                <a:srgbClr val="272525"/>
              </a:buClr>
              <a:buSzPts val="2150"/>
              <a:buFont typeface="Petrona"/>
              <a:buNone/>
            </a:pPr>
            <a:r>
              <a:t/>
            </a:r>
            <a:endParaRPr b="0" i="0" sz="2150" u="none" cap="none" strike="noStrike"/>
          </a:p>
        </p:txBody>
      </p:sp>
      <p:pic>
        <p:nvPicPr>
          <p:cNvPr id="148" name="Google Shape;148;p6" title="رسم بياني"/>
          <p:cNvPicPr preferRelativeResize="0"/>
          <p:nvPr/>
        </p:nvPicPr>
        <p:blipFill>
          <a:blip r:embed="rId3">
            <a:alphaModFix/>
          </a:blip>
          <a:stretch>
            <a:fillRect/>
          </a:stretch>
        </p:blipFill>
        <p:spPr>
          <a:xfrm>
            <a:off x="8589163" y="4557723"/>
            <a:ext cx="5922169" cy="3671888"/>
          </a:xfrm>
          <a:prstGeom prst="rect">
            <a:avLst/>
          </a:prstGeom>
          <a:noFill/>
          <a:ln>
            <a:noFill/>
          </a:ln>
        </p:spPr>
      </p:pic>
      <p:pic>
        <p:nvPicPr>
          <p:cNvPr id="149" name="Google Shape;149;p6"/>
          <p:cNvPicPr preferRelativeResize="0"/>
          <p:nvPr/>
        </p:nvPicPr>
        <p:blipFill>
          <a:blip r:embed="rId4">
            <a:alphaModFix/>
          </a:blip>
          <a:stretch>
            <a:fillRect/>
          </a:stretch>
        </p:blipFill>
        <p:spPr>
          <a:xfrm>
            <a:off x="1119100" y="4557723"/>
            <a:ext cx="5104947" cy="2826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334756348d3_9_6" title="رسم بياني"/>
          <p:cNvPicPr preferRelativeResize="0"/>
          <p:nvPr/>
        </p:nvPicPr>
        <p:blipFill>
          <a:blip r:embed="rId3">
            <a:alphaModFix/>
          </a:blip>
          <a:stretch>
            <a:fillRect/>
          </a:stretch>
        </p:blipFill>
        <p:spPr>
          <a:xfrm>
            <a:off x="10281700" y="5602575"/>
            <a:ext cx="4243388" cy="2586038"/>
          </a:xfrm>
          <a:prstGeom prst="rect">
            <a:avLst/>
          </a:prstGeom>
          <a:noFill/>
          <a:ln>
            <a:noFill/>
          </a:ln>
        </p:spPr>
      </p:pic>
      <p:sp>
        <p:nvSpPr>
          <p:cNvPr id="156" name="Google Shape;156;g334756348d3_9_6"/>
          <p:cNvSpPr txBox="1"/>
          <p:nvPr/>
        </p:nvSpPr>
        <p:spPr>
          <a:xfrm>
            <a:off x="734875" y="1322050"/>
            <a:ext cx="8244900" cy="296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lang="en-US" sz="1750">
                <a:solidFill>
                  <a:schemeClr val="dk1"/>
                </a:solidFill>
              </a:rPr>
              <a:t>A </a:t>
            </a:r>
            <a:r>
              <a:rPr b="1" lang="en-US" sz="1750">
                <a:solidFill>
                  <a:schemeClr val="dk1"/>
                </a:solidFill>
              </a:rPr>
              <a:t>Defect Distribution Report</a:t>
            </a:r>
            <a:r>
              <a:rPr lang="en-US" sz="1750">
                <a:solidFill>
                  <a:schemeClr val="dk1"/>
                </a:solidFill>
              </a:rPr>
              <a:t> summarizes defects based on various factors such as severity, priority, module, testing phase, or root cause. </a:t>
            </a:r>
            <a:endParaRPr sz="1750">
              <a:solidFill>
                <a:schemeClr val="dk1"/>
              </a:solidFill>
            </a:endParaRPr>
          </a:p>
          <a:p>
            <a:pPr indent="0" lvl="0" marL="457200" rtl="0" algn="l">
              <a:lnSpc>
                <a:spcPct val="115000"/>
              </a:lnSpc>
              <a:spcBef>
                <a:spcPts val="1100"/>
              </a:spcBef>
              <a:spcAft>
                <a:spcPts val="0"/>
              </a:spcAft>
              <a:buNone/>
            </a:pPr>
            <a:r>
              <a:rPr lang="en-US" sz="1750">
                <a:solidFill>
                  <a:schemeClr val="dk1"/>
                </a:solidFill>
              </a:rPr>
              <a:t>It helps in understanding the concentration of defects, improving software quality and optimizing testing efforts.</a:t>
            </a:r>
            <a:endParaRPr sz="1750">
              <a:solidFill>
                <a:schemeClr val="dk1"/>
              </a:solidFill>
            </a:endParaRPr>
          </a:p>
          <a:p>
            <a:pPr indent="0" lvl="0" marL="0" rtl="0" algn="l">
              <a:spcBef>
                <a:spcPts val="1100"/>
              </a:spcBef>
              <a:spcAft>
                <a:spcPts val="0"/>
              </a:spcAft>
              <a:buNone/>
            </a:pPr>
            <a:r>
              <a:rPr lang="en-US" sz="1750">
                <a:solidFill>
                  <a:schemeClr val="dk1"/>
                </a:solidFill>
              </a:rPr>
              <a:t> </a:t>
            </a:r>
            <a:endParaRPr sz="1750"/>
          </a:p>
        </p:txBody>
      </p:sp>
      <p:sp>
        <p:nvSpPr>
          <p:cNvPr id="157" name="Google Shape;157;g334756348d3_9_6"/>
          <p:cNvSpPr txBox="1"/>
          <p:nvPr/>
        </p:nvSpPr>
        <p:spPr>
          <a:xfrm>
            <a:off x="1594675" y="298550"/>
            <a:ext cx="6525300" cy="11175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100"/>
              <a:t>Defect Distribution Report </a:t>
            </a:r>
            <a:endParaRPr b="1" sz="2100"/>
          </a:p>
        </p:txBody>
      </p:sp>
      <p:pic>
        <p:nvPicPr>
          <p:cNvPr id="158" name="Google Shape;158;g334756348d3_9_6" title="رسم بياني"/>
          <p:cNvPicPr preferRelativeResize="0"/>
          <p:nvPr/>
        </p:nvPicPr>
        <p:blipFill>
          <a:blip r:embed="rId4">
            <a:alphaModFix/>
          </a:blip>
          <a:stretch>
            <a:fillRect/>
          </a:stretch>
        </p:blipFill>
        <p:spPr>
          <a:xfrm>
            <a:off x="5303475" y="5602575"/>
            <a:ext cx="4978225" cy="2586050"/>
          </a:xfrm>
          <a:prstGeom prst="rect">
            <a:avLst/>
          </a:prstGeom>
          <a:noFill/>
          <a:ln>
            <a:noFill/>
          </a:ln>
        </p:spPr>
      </p:pic>
      <p:pic>
        <p:nvPicPr>
          <p:cNvPr id="159" name="Google Shape;159;g334756348d3_9_6" title="رسم بياني"/>
          <p:cNvPicPr preferRelativeResize="0"/>
          <p:nvPr/>
        </p:nvPicPr>
        <p:blipFill>
          <a:blip r:embed="rId5">
            <a:alphaModFix/>
          </a:blip>
          <a:stretch>
            <a:fillRect/>
          </a:stretch>
        </p:blipFill>
        <p:spPr>
          <a:xfrm>
            <a:off x="0" y="5681125"/>
            <a:ext cx="5037876" cy="240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p:nvPr/>
        </p:nvSpPr>
        <p:spPr>
          <a:xfrm>
            <a:off x="600432" y="471726"/>
            <a:ext cx="4503777" cy="56292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3500"/>
              <a:buFont typeface="Petrona"/>
              <a:buNone/>
            </a:pPr>
            <a:r>
              <a:rPr b="1" i="0" lang="en-US" sz="3500" u="none" cap="none" strike="noStrike">
                <a:solidFill>
                  <a:srgbClr val="000000"/>
                </a:solidFill>
                <a:latin typeface="Petrona"/>
                <a:ea typeface="Petrona"/>
                <a:cs typeface="Petrona"/>
                <a:sym typeface="Petrona"/>
              </a:rPr>
              <a:t>Test Summary Report</a:t>
            </a:r>
            <a:endParaRPr b="0" i="0" sz="3500" u="none" cap="none" strike="noStrike"/>
          </a:p>
        </p:txBody>
      </p:sp>
      <p:sp>
        <p:nvSpPr>
          <p:cNvPr id="166" name="Google Shape;166;p7"/>
          <p:cNvSpPr/>
          <p:nvPr/>
        </p:nvSpPr>
        <p:spPr>
          <a:xfrm>
            <a:off x="470355" y="3447025"/>
            <a:ext cx="3526200" cy="5490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t/>
            </a:r>
            <a:endParaRPr b="0" i="0" sz="1650" u="none" cap="none" strike="noStrike"/>
          </a:p>
        </p:txBody>
      </p:sp>
      <p:sp>
        <p:nvSpPr>
          <p:cNvPr id="167" name="Google Shape;167;p7"/>
          <p:cNvSpPr txBox="1"/>
          <p:nvPr/>
        </p:nvSpPr>
        <p:spPr>
          <a:xfrm>
            <a:off x="342900" y="1288825"/>
            <a:ext cx="4434000" cy="3304200"/>
          </a:xfrm>
          <a:prstGeom prst="rect">
            <a:avLst/>
          </a:prstGeom>
          <a:noFill/>
          <a:ln>
            <a:noFill/>
          </a:ln>
        </p:spPr>
        <p:txBody>
          <a:bodyPr anchorCtr="0" anchor="t" bIns="91425" lIns="91425" spcFirstLastPara="1" rIns="91425" wrap="square" tIns="91425">
            <a:spAutoFit/>
          </a:bodyPr>
          <a:lstStyle/>
          <a:p>
            <a:pPr indent="-371475" lvl="0" marL="457200" rtl="0" algn="l">
              <a:lnSpc>
                <a:spcPct val="159259"/>
              </a:lnSpc>
              <a:spcBef>
                <a:spcPts val="0"/>
              </a:spcBef>
              <a:spcAft>
                <a:spcPts val="0"/>
              </a:spcAft>
              <a:buClr>
                <a:srgbClr val="272525"/>
              </a:buClr>
              <a:buSzPts val="2250"/>
              <a:buChar char="❖"/>
            </a:pPr>
            <a:r>
              <a:rPr b="1" lang="en-US" sz="2250">
                <a:solidFill>
                  <a:srgbClr val="272525"/>
                </a:solidFill>
              </a:rPr>
              <a:t>The Test Execution Summary S</a:t>
            </a:r>
            <a:r>
              <a:rPr b="1" lang="en-US" sz="2250">
                <a:solidFill>
                  <a:srgbClr val="272525"/>
                </a:solidFill>
              </a:rPr>
              <a:t>howed Cases :</a:t>
            </a:r>
            <a:endParaRPr b="1" sz="2250">
              <a:solidFill>
                <a:srgbClr val="272525"/>
              </a:solidFill>
            </a:endParaRPr>
          </a:p>
          <a:p>
            <a:pPr indent="-371475" lvl="0" marL="457200" rtl="0" algn="l">
              <a:lnSpc>
                <a:spcPct val="159259"/>
              </a:lnSpc>
              <a:spcBef>
                <a:spcPts val="0"/>
              </a:spcBef>
              <a:spcAft>
                <a:spcPts val="0"/>
              </a:spcAft>
              <a:buClr>
                <a:srgbClr val="272525"/>
              </a:buClr>
              <a:buSzPts val="2250"/>
              <a:buChar char="❏"/>
            </a:pPr>
            <a:r>
              <a:rPr lang="en-US" sz="2250">
                <a:solidFill>
                  <a:srgbClr val="272525"/>
                </a:solidFill>
              </a:rPr>
              <a:t>127 </a:t>
            </a:r>
            <a:r>
              <a:rPr lang="en-US" sz="2250">
                <a:solidFill>
                  <a:srgbClr val="272525"/>
                </a:solidFill>
                <a:highlight>
                  <a:schemeClr val="accent6"/>
                </a:highlight>
              </a:rPr>
              <a:t>Passed</a:t>
            </a:r>
            <a:endParaRPr sz="2250">
              <a:solidFill>
                <a:srgbClr val="272525"/>
              </a:solidFill>
            </a:endParaRPr>
          </a:p>
          <a:p>
            <a:pPr indent="-371475" lvl="0" marL="457200" rtl="0" algn="l">
              <a:lnSpc>
                <a:spcPct val="159259"/>
              </a:lnSpc>
              <a:spcBef>
                <a:spcPts val="0"/>
              </a:spcBef>
              <a:spcAft>
                <a:spcPts val="0"/>
              </a:spcAft>
              <a:buClr>
                <a:srgbClr val="272525"/>
              </a:buClr>
              <a:buSzPts val="2250"/>
              <a:buChar char="❏"/>
            </a:pPr>
            <a:r>
              <a:rPr lang="en-US" sz="2250">
                <a:solidFill>
                  <a:srgbClr val="272525"/>
                </a:solidFill>
              </a:rPr>
              <a:t>7 </a:t>
            </a:r>
            <a:r>
              <a:rPr lang="en-US" sz="2250">
                <a:solidFill>
                  <a:srgbClr val="272525"/>
                </a:solidFill>
                <a:highlight>
                  <a:srgbClr val="FF0000"/>
                </a:highlight>
              </a:rPr>
              <a:t>Failed </a:t>
            </a:r>
            <a:endParaRPr sz="2250">
              <a:solidFill>
                <a:srgbClr val="272525"/>
              </a:solidFill>
            </a:endParaRPr>
          </a:p>
          <a:p>
            <a:pPr indent="-371475" lvl="0" marL="457200" rtl="0" algn="l">
              <a:lnSpc>
                <a:spcPct val="159259"/>
              </a:lnSpc>
              <a:spcBef>
                <a:spcPts val="0"/>
              </a:spcBef>
              <a:spcAft>
                <a:spcPts val="0"/>
              </a:spcAft>
              <a:buClr>
                <a:srgbClr val="272525"/>
              </a:buClr>
              <a:buSzPts val="2250"/>
              <a:buChar char="❏"/>
            </a:pPr>
            <a:r>
              <a:rPr lang="en-US" sz="2250">
                <a:solidFill>
                  <a:srgbClr val="272525"/>
                </a:solidFill>
              </a:rPr>
              <a:t>60 	</a:t>
            </a:r>
            <a:r>
              <a:rPr lang="en-US" sz="2250">
                <a:solidFill>
                  <a:srgbClr val="272525"/>
                </a:solidFill>
                <a:highlight>
                  <a:schemeClr val="accent4"/>
                </a:highlight>
              </a:rPr>
              <a:t>Pending</a:t>
            </a:r>
            <a:r>
              <a:rPr lang="en-US" sz="2250">
                <a:solidFill>
                  <a:srgbClr val="272525"/>
                </a:solidFill>
              </a:rPr>
              <a:t> </a:t>
            </a:r>
            <a:endParaRPr sz="2250">
              <a:solidFill>
                <a:srgbClr val="272525"/>
              </a:solidFill>
            </a:endParaRPr>
          </a:p>
          <a:p>
            <a:pPr indent="0" lvl="0" marL="0" rtl="0" algn="l">
              <a:lnSpc>
                <a:spcPct val="159259"/>
              </a:lnSpc>
              <a:spcBef>
                <a:spcPts val="0"/>
              </a:spcBef>
              <a:spcAft>
                <a:spcPts val="0"/>
              </a:spcAft>
              <a:buNone/>
            </a:pPr>
            <a:r>
              <a:t/>
            </a:r>
            <a:endParaRPr b="1" sz="2350">
              <a:solidFill>
                <a:srgbClr val="272525"/>
              </a:solidFill>
            </a:endParaRPr>
          </a:p>
        </p:txBody>
      </p:sp>
      <p:sp>
        <p:nvSpPr>
          <p:cNvPr id="168" name="Google Shape;168;p7"/>
          <p:cNvSpPr txBox="1"/>
          <p:nvPr/>
        </p:nvSpPr>
        <p:spPr>
          <a:xfrm>
            <a:off x="4505000" y="1407075"/>
            <a:ext cx="3000000" cy="484800"/>
          </a:xfrm>
          <a:prstGeom prst="rect">
            <a:avLst/>
          </a:prstGeom>
          <a:noFill/>
          <a:ln>
            <a:noFill/>
          </a:ln>
        </p:spPr>
        <p:txBody>
          <a:bodyPr anchorCtr="0" anchor="t" bIns="91425" lIns="91425" spcFirstLastPara="1" rIns="91425" wrap="square" tIns="91425">
            <a:spAutoFit/>
          </a:bodyPr>
          <a:lstStyle/>
          <a:p>
            <a:pPr indent="0" lvl="0" marL="0" rtl="0" algn="l">
              <a:lnSpc>
                <a:spcPct val="159259"/>
              </a:lnSpc>
              <a:spcBef>
                <a:spcPts val="0"/>
              </a:spcBef>
              <a:spcAft>
                <a:spcPts val="0"/>
              </a:spcAft>
              <a:buNone/>
            </a:pPr>
            <a:r>
              <a:rPr lang="en-US" sz="1950">
                <a:solidFill>
                  <a:srgbClr val="272525"/>
                </a:solidFill>
              </a:rPr>
              <a:t> </a:t>
            </a:r>
            <a:endParaRPr sz="1950">
              <a:solidFill>
                <a:schemeClr val="dk1"/>
              </a:solidFill>
            </a:endParaRPr>
          </a:p>
        </p:txBody>
      </p:sp>
      <p:sp>
        <p:nvSpPr>
          <p:cNvPr id="169" name="Google Shape;169;p7"/>
          <p:cNvSpPr txBox="1"/>
          <p:nvPr/>
        </p:nvSpPr>
        <p:spPr>
          <a:xfrm>
            <a:off x="478800" y="4593025"/>
            <a:ext cx="4168200" cy="1634100"/>
          </a:xfrm>
          <a:prstGeom prst="rect">
            <a:avLst/>
          </a:prstGeom>
          <a:noFill/>
          <a:ln>
            <a:noFill/>
          </a:ln>
        </p:spPr>
        <p:txBody>
          <a:bodyPr anchorCtr="0" anchor="t" bIns="91425" lIns="91425" spcFirstLastPara="1" rIns="91425" wrap="square" tIns="91425">
            <a:spAutoFit/>
          </a:bodyPr>
          <a:lstStyle/>
          <a:p>
            <a:pPr indent="-371475" lvl="0" marL="457200" rtl="0" algn="l">
              <a:lnSpc>
                <a:spcPct val="159259"/>
              </a:lnSpc>
              <a:spcBef>
                <a:spcPts val="0"/>
              </a:spcBef>
              <a:spcAft>
                <a:spcPts val="0"/>
              </a:spcAft>
              <a:buClr>
                <a:srgbClr val="272525"/>
              </a:buClr>
              <a:buSzPts val="2250"/>
              <a:buChar char="❖"/>
            </a:pPr>
            <a:r>
              <a:rPr b="1" lang="en-US" sz="2250">
                <a:solidFill>
                  <a:srgbClr val="272525"/>
                </a:solidFill>
              </a:rPr>
              <a:t>We logged 7 defects with the following severities :</a:t>
            </a:r>
            <a:endParaRPr b="1" sz="2250">
              <a:solidFill>
                <a:srgbClr val="272525"/>
              </a:solidFill>
            </a:endParaRPr>
          </a:p>
          <a:p>
            <a:pPr indent="0" lvl="0" marL="0" rtl="0" algn="l">
              <a:lnSpc>
                <a:spcPct val="159259"/>
              </a:lnSpc>
              <a:spcBef>
                <a:spcPts val="0"/>
              </a:spcBef>
              <a:spcAft>
                <a:spcPts val="0"/>
              </a:spcAft>
              <a:buNone/>
            </a:pPr>
            <a:r>
              <a:t/>
            </a:r>
            <a:endParaRPr b="1" sz="2250">
              <a:solidFill>
                <a:srgbClr val="272525"/>
              </a:solidFill>
            </a:endParaRPr>
          </a:p>
        </p:txBody>
      </p:sp>
      <p:pic>
        <p:nvPicPr>
          <p:cNvPr id="170" name="Google Shape;170;p7"/>
          <p:cNvPicPr preferRelativeResize="0"/>
          <p:nvPr/>
        </p:nvPicPr>
        <p:blipFill>
          <a:blip r:embed="rId3">
            <a:alphaModFix/>
          </a:blip>
          <a:stretch>
            <a:fillRect/>
          </a:stretch>
        </p:blipFill>
        <p:spPr>
          <a:xfrm>
            <a:off x="4913100" y="3032550"/>
            <a:ext cx="9717300" cy="5197050"/>
          </a:xfrm>
          <a:prstGeom prst="rect">
            <a:avLst/>
          </a:prstGeom>
          <a:noFill/>
          <a:ln>
            <a:noFill/>
          </a:ln>
        </p:spPr>
      </p:pic>
      <p:pic>
        <p:nvPicPr>
          <p:cNvPr id="171" name="Google Shape;171;p7"/>
          <p:cNvPicPr preferRelativeResize="0"/>
          <p:nvPr/>
        </p:nvPicPr>
        <p:blipFill>
          <a:blip r:embed="rId4">
            <a:alphaModFix/>
          </a:blip>
          <a:stretch>
            <a:fillRect/>
          </a:stretch>
        </p:blipFill>
        <p:spPr>
          <a:xfrm>
            <a:off x="4913100" y="1034650"/>
            <a:ext cx="9566075" cy="1997900"/>
          </a:xfrm>
          <a:prstGeom prst="rect">
            <a:avLst/>
          </a:prstGeom>
          <a:noFill/>
          <a:ln>
            <a:noFill/>
          </a:ln>
        </p:spPr>
      </p:pic>
      <p:sp>
        <p:nvSpPr>
          <p:cNvPr id="172" name="Google Shape;172;p7"/>
          <p:cNvSpPr txBox="1"/>
          <p:nvPr/>
        </p:nvSpPr>
        <p:spPr>
          <a:xfrm>
            <a:off x="532100" y="5935725"/>
            <a:ext cx="3000000" cy="1634100"/>
          </a:xfrm>
          <a:prstGeom prst="rect">
            <a:avLst/>
          </a:prstGeom>
          <a:noFill/>
          <a:ln>
            <a:noFill/>
          </a:ln>
        </p:spPr>
        <p:txBody>
          <a:bodyPr anchorCtr="0" anchor="t" bIns="91425" lIns="91425" spcFirstLastPara="1" rIns="91425" wrap="square" tIns="91425">
            <a:spAutoFit/>
          </a:bodyPr>
          <a:lstStyle/>
          <a:p>
            <a:pPr indent="-371475" lvl="0" marL="457200" rtl="0" algn="l">
              <a:lnSpc>
                <a:spcPct val="159259"/>
              </a:lnSpc>
              <a:spcBef>
                <a:spcPts val="0"/>
              </a:spcBef>
              <a:spcAft>
                <a:spcPts val="0"/>
              </a:spcAft>
              <a:buClr>
                <a:srgbClr val="272525"/>
              </a:buClr>
              <a:buSzPts val="2250"/>
              <a:buChar char="❏"/>
            </a:pPr>
            <a:r>
              <a:rPr lang="en-US" sz="2250">
                <a:solidFill>
                  <a:srgbClr val="272525"/>
                </a:solidFill>
              </a:rPr>
              <a:t>5 high  </a:t>
            </a:r>
            <a:endParaRPr sz="2250">
              <a:solidFill>
                <a:srgbClr val="272525"/>
              </a:solidFill>
            </a:endParaRPr>
          </a:p>
          <a:p>
            <a:pPr indent="-371475" lvl="0" marL="457200" rtl="0" algn="l">
              <a:lnSpc>
                <a:spcPct val="159259"/>
              </a:lnSpc>
              <a:spcBef>
                <a:spcPts val="0"/>
              </a:spcBef>
              <a:spcAft>
                <a:spcPts val="0"/>
              </a:spcAft>
              <a:buClr>
                <a:srgbClr val="272525"/>
              </a:buClr>
              <a:buSzPts val="2250"/>
              <a:buChar char="❏"/>
            </a:pPr>
            <a:r>
              <a:rPr lang="en-US" sz="2250">
                <a:solidFill>
                  <a:srgbClr val="272525"/>
                </a:solidFill>
              </a:rPr>
              <a:t>1 Medium </a:t>
            </a:r>
            <a:endParaRPr sz="2250">
              <a:solidFill>
                <a:srgbClr val="272525"/>
              </a:solidFill>
            </a:endParaRPr>
          </a:p>
          <a:p>
            <a:pPr indent="-371475" lvl="0" marL="457200" rtl="0" algn="l">
              <a:lnSpc>
                <a:spcPct val="159259"/>
              </a:lnSpc>
              <a:spcBef>
                <a:spcPts val="0"/>
              </a:spcBef>
              <a:spcAft>
                <a:spcPts val="0"/>
              </a:spcAft>
              <a:buClr>
                <a:srgbClr val="272525"/>
              </a:buClr>
              <a:buSzPts val="2250"/>
              <a:buChar char="❏"/>
            </a:pPr>
            <a:r>
              <a:rPr lang="en-US" sz="2250">
                <a:solidFill>
                  <a:srgbClr val="272525"/>
                </a:solidFill>
              </a:rPr>
              <a:t>1 Low</a:t>
            </a:r>
            <a:endParaRPr b="1" sz="2250">
              <a:solidFill>
                <a:srgbClr val="27252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p:nvPr/>
        </p:nvSpPr>
        <p:spPr>
          <a:xfrm>
            <a:off x="793790" y="1333143"/>
            <a:ext cx="7556421" cy="148851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Team Collaboration and Tools</a:t>
            </a:r>
            <a:endParaRPr b="0" i="0" sz="4650" u="none" cap="none" strike="noStrike"/>
          </a:p>
        </p:txBody>
      </p:sp>
      <p:sp>
        <p:nvSpPr>
          <p:cNvPr id="179" name="Google Shape;179;p8"/>
          <p:cNvSpPr/>
          <p:nvPr/>
        </p:nvSpPr>
        <p:spPr>
          <a:xfrm>
            <a:off x="793790" y="3161824"/>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Our collaboration involved daily stand-ups and weekly meetings. Trello helped allocate tasks and track progress. We used Excel/Google Sheets for RTM and test case documentation. Clear communication and regular updates improved efficiency. These practices supported successful project completion.</a:t>
            </a:r>
            <a:br>
              <a:rPr b="0" i="0" lang="en-US" sz="1750" u="none" cap="none" strike="noStrike">
                <a:solidFill>
                  <a:srgbClr val="272525"/>
                </a:solidFill>
                <a:latin typeface="Inter"/>
                <a:ea typeface="Inter"/>
                <a:cs typeface="Inter"/>
                <a:sym typeface="Inter"/>
              </a:rPr>
            </a:br>
            <a:endParaRPr b="0" i="0" sz="1750" u="none" cap="none" strike="noStrike"/>
          </a:p>
        </p:txBody>
      </p:sp>
      <p:pic>
        <p:nvPicPr>
          <p:cNvPr descr="preencoded.png" id="180" name="Google Shape;180;p8"/>
          <p:cNvPicPr preferRelativeResize="0"/>
          <p:nvPr/>
        </p:nvPicPr>
        <p:blipFill rotWithShape="1">
          <a:blip r:embed="rId3">
            <a:alphaModFix/>
          </a:blip>
          <a:srcRect b="0" l="0" r="0" t="0"/>
          <a:stretch/>
        </p:blipFill>
        <p:spPr>
          <a:xfrm>
            <a:off x="793790" y="5231487"/>
            <a:ext cx="566976" cy="566976"/>
          </a:xfrm>
          <a:prstGeom prst="rect">
            <a:avLst/>
          </a:prstGeom>
          <a:noFill/>
          <a:ln>
            <a:noFill/>
          </a:ln>
        </p:spPr>
      </p:pic>
      <p:sp>
        <p:nvSpPr>
          <p:cNvPr id="181" name="Google Shape;181;p8"/>
          <p:cNvSpPr/>
          <p:nvPr/>
        </p:nvSpPr>
        <p:spPr>
          <a:xfrm>
            <a:off x="793790" y="6025277"/>
            <a:ext cx="2291953"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Communication</a:t>
            </a:r>
            <a:endParaRPr b="0" i="0" sz="2300" u="none" cap="none" strike="noStrike"/>
          </a:p>
        </p:txBody>
      </p:sp>
      <p:sp>
        <p:nvSpPr>
          <p:cNvPr id="182" name="Google Shape;182;p8"/>
          <p:cNvSpPr/>
          <p:nvPr/>
        </p:nvSpPr>
        <p:spPr>
          <a:xfrm>
            <a:off x="793790" y="6533436"/>
            <a:ext cx="2291953"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Daily stand-ups</a:t>
            </a:r>
            <a:endParaRPr b="0" i="0" sz="1750" u="none" cap="none" strike="noStrike"/>
          </a:p>
        </p:txBody>
      </p:sp>
      <p:pic>
        <p:nvPicPr>
          <p:cNvPr descr="preencoded.png" id="183" name="Google Shape;183;p8"/>
          <p:cNvPicPr preferRelativeResize="0"/>
          <p:nvPr/>
        </p:nvPicPr>
        <p:blipFill rotWithShape="1">
          <a:blip r:embed="rId4">
            <a:alphaModFix/>
          </a:blip>
          <a:srcRect b="0" l="0" r="0" t="0"/>
          <a:stretch/>
        </p:blipFill>
        <p:spPr>
          <a:xfrm>
            <a:off x="3425904" y="5231487"/>
            <a:ext cx="566976" cy="566976"/>
          </a:xfrm>
          <a:prstGeom prst="rect">
            <a:avLst/>
          </a:prstGeom>
          <a:noFill/>
          <a:ln>
            <a:noFill/>
          </a:ln>
        </p:spPr>
      </p:pic>
      <p:sp>
        <p:nvSpPr>
          <p:cNvPr id="184" name="Google Shape;184;p8"/>
          <p:cNvSpPr/>
          <p:nvPr/>
        </p:nvSpPr>
        <p:spPr>
          <a:xfrm>
            <a:off x="3425904" y="6025277"/>
            <a:ext cx="2292072"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Task Allocation</a:t>
            </a:r>
            <a:endParaRPr b="0" i="0" sz="2300" u="none" cap="none" strike="noStrike"/>
          </a:p>
        </p:txBody>
      </p:sp>
      <p:sp>
        <p:nvSpPr>
          <p:cNvPr id="185" name="Google Shape;185;p8"/>
          <p:cNvSpPr/>
          <p:nvPr/>
        </p:nvSpPr>
        <p:spPr>
          <a:xfrm>
            <a:off x="3425904" y="6533436"/>
            <a:ext cx="229207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Trello for progress</a:t>
            </a:r>
            <a:endParaRPr b="0" i="0" sz="1750" u="none" cap="none" strike="noStrike"/>
          </a:p>
        </p:txBody>
      </p:sp>
      <p:pic>
        <p:nvPicPr>
          <p:cNvPr descr="preencoded.png" id="186" name="Google Shape;186;p8"/>
          <p:cNvPicPr preferRelativeResize="0"/>
          <p:nvPr/>
        </p:nvPicPr>
        <p:blipFill rotWithShape="1">
          <a:blip r:embed="rId5">
            <a:alphaModFix/>
          </a:blip>
          <a:srcRect b="0" l="0" r="0" t="0"/>
          <a:stretch/>
        </p:blipFill>
        <p:spPr>
          <a:xfrm>
            <a:off x="6058138" y="5231487"/>
            <a:ext cx="566976" cy="566976"/>
          </a:xfrm>
          <a:prstGeom prst="rect">
            <a:avLst/>
          </a:prstGeom>
          <a:noFill/>
          <a:ln>
            <a:noFill/>
          </a:ln>
        </p:spPr>
      </p:pic>
      <p:sp>
        <p:nvSpPr>
          <p:cNvPr id="187" name="Google Shape;187;p8"/>
          <p:cNvSpPr/>
          <p:nvPr/>
        </p:nvSpPr>
        <p:spPr>
          <a:xfrm>
            <a:off x="6058138" y="6025277"/>
            <a:ext cx="2291953"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Documentation</a:t>
            </a:r>
            <a:endParaRPr b="0" i="0" sz="2300" u="none" cap="none" strike="noStrike"/>
          </a:p>
        </p:txBody>
      </p:sp>
      <p:sp>
        <p:nvSpPr>
          <p:cNvPr id="188" name="Google Shape;188;p8"/>
          <p:cNvSpPr/>
          <p:nvPr/>
        </p:nvSpPr>
        <p:spPr>
          <a:xfrm>
            <a:off x="6058138" y="6533436"/>
            <a:ext cx="2291953"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Excel/Google Sheets</a:t>
            </a:r>
            <a:endParaRPr b="0" i="0" sz="1750" u="none" cap="none" strike="noStrike"/>
          </a:p>
        </p:txBody>
      </p:sp>
      <p:pic>
        <p:nvPicPr>
          <p:cNvPr id="189" name="Google Shape;189;p8"/>
          <p:cNvPicPr preferRelativeResize="0"/>
          <p:nvPr/>
        </p:nvPicPr>
        <p:blipFill>
          <a:blip r:embed="rId6">
            <a:alphaModFix/>
          </a:blip>
          <a:stretch>
            <a:fillRect/>
          </a:stretch>
        </p:blipFill>
        <p:spPr>
          <a:xfrm>
            <a:off x="8481550" y="474651"/>
            <a:ext cx="5975501" cy="3474326"/>
          </a:xfrm>
          <a:prstGeom prst="rect">
            <a:avLst/>
          </a:prstGeom>
          <a:noFill/>
          <a:ln>
            <a:noFill/>
          </a:ln>
        </p:spPr>
      </p:pic>
      <p:pic>
        <p:nvPicPr>
          <p:cNvPr id="190" name="Google Shape;190;p8"/>
          <p:cNvPicPr preferRelativeResize="0"/>
          <p:nvPr/>
        </p:nvPicPr>
        <p:blipFill>
          <a:blip r:embed="rId7">
            <a:alphaModFix/>
          </a:blip>
          <a:stretch>
            <a:fillRect/>
          </a:stretch>
        </p:blipFill>
        <p:spPr>
          <a:xfrm>
            <a:off x="8492075" y="4390525"/>
            <a:ext cx="5954452" cy="3650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2025-02-13T10:37:55Z</dcterms:created>
  <dc:creator>PptxGenJS</dc:creator>
</cp:coreProperties>
</file>